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5" r:id="rId1"/>
  </p:sldMasterIdLst>
  <p:notesMasterIdLst>
    <p:notesMasterId r:id="rId46"/>
  </p:notesMasterIdLst>
  <p:handoutMasterIdLst>
    <p:handoutMasterId r:id="rId47"/>
  </p:handoutMasterIdLst>
  <p:sldIdLst>
    <p:sldId id="1099" r:id="rId2"/>
    <p:sldId id="266" r:id="rId3"/>
    <p:sldId id="332" r:id="rId4"/>
    <p:sldId id="331" r:id="rId5"/>
    <p:sldId id="1060" r:id="rId6"/>
    <p:sldId id="1029" r:id="rId7"/>
    <p:sldId id="1054" r:id="rId8"/>
    <p:sldId id="270" r:id="rId9"/>
    <p:sldId id="1090" r:id="rId10"/>
    <p:sldId id="280" r:id="rId11"/>
    <p:sldId id="274" r:id="rId12"/>
    <p:sldId id="272" r:id="rId13"/>
    <p:sldId id="318" r:id="rId14"/>
    <p:sldId id="319" r:id="rId15"/>
    <p:sldId id="321" r:id="rId16"/>
    <p:sldId id="325" r:id="rId17"/>
    <p:sldId id="326" r:id="rId18"/>
    <p:sldId id="276" r:id="rId19"/>
    <p:sldId id="285" r:id="rId20"/>
    <p:sldId id="1091" r:id="rId21"/>
    <p:sldId id="1092" r:id="rId22"/>
    <p:sldId id="1093" r:id="rId23"/>
    <p:sldId id="1071" r:id="rId24"/>
    <p:sldId id="1096" r:id="rId25"/>
    <p:sldId id="1082" r:id="rId26"/>
    <p:sldId id="1083" r:id="rId27"/>
    <p:sldId id="1085" r:id="rId28"/>
    <p:sldId id="1086" r:id="rId29"/>
    <p:sldId id="1087" r:id="rId30"/>
    <p:sldId id="1095" r:id="rId31"/>
    <p:sldId id="278" r:id="rId32"/>
    <p:sldId id="288" r:id="rId33"/>
    <p:sldId id="289" r:id="rId34"/>
    <p:sldId id="1080" r:id="rId35"/>
    <p:sldId id="1094" r:id="rId36"/>
    <p:sldId id="1074" r:id="rId37"/>
    <p:sldId id="1075" r:id="rId38"/>
    <p:sldId id="1076" r:id="rId39"/>
    <p:sldId id="1077" r:id="rId40"/>
    <p:sldId id="1079" r:id="rId41"/>
    <p:sldId id="1097" r:id="rId42"/>
    <p:sldId id="1098" r:id="rId43"/>
    <p:sldId id="329" r:id="rId44"/>
    <p:sldId id="269" r:id="rId4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pos="189" userDrawn="1">
          <p15:clr>
            <a:srgbClr val="A4A3A4"/>
          </p15:clr>
        </p15:guide>
        <p15:guide id="4" pos="7491" userDrawn="1">
          <p15:clr>
            <a:srgbClr val="A4A3A4"/>
          </p15:clr>
        </p15:guide>
        <p15:guide id="5" orient="horz" pos="913" userDrawn="1">
          <p15:clr>
            <a:srgbClr val="A4A3A4"/>
          </p15:clr>
        </p15:guide>
        <p15:guide id="6" orient="horz" pos="33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EBF7E5"/>
    <a:srgbClr val="FFFFE5"/>
    <a:srgbClr val="F8FCF6"/>
    <a:srgbClr val="FFFFCC"/>
    <a:srgbClr val="FF7C80"/>
    <a:srgbClr val="FF0066"/>
    <a:srgbClr val="FFCCFF"/>
    <a:srgbClr val="FF66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78700" autoAdjust="0"/>
  </p:normalViewPr>
  <p:slideViewPr>
    <p:cSldViewPr snapToGrid="0">
      <p:cViewPr varScale="1">
        <p:scale>
          <a:sx n="86" d="100"/>
          <a:sy n="86" d="100"/>
        </p:scale>
        <p:origin x="822" y="84"/>
      </p:cViewPr>
      <p:guideLst>
        <p:guide orient="horz" pos="2092"/>
        <p:guide pos="3840"/>
        <p:guide pos="189"/>
        <p:guide pos="7491"/>
        <p:guide orient="horz" pos="913"/>
        <p:guide orient="horz" pos="3317"/>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126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800" b="1" dirty="0">
                <a:latin typeface="Meiryo UI" panose="020B0604030504040204" pitchFamily="50" charset="-128"/>
                <a:ea typeface="Meiryo UI" panose="020B0604030504040204" pitchFamily="50" charset="-128"/>
              </a:rPr>
              <a:t>回答組織の内訳</a:t>
            </a:r>
            <a:br>
              <a:rPr lang="en-US" altLang="ja-JP" sz="1800" b="1" dirty="0">
                <a:latin typeface="Meiryo UI" panose="020B0604030504040204" pitchFamily="50" charset="-128"/>
                <a:ea typeface="Meiryo UI" panose="020B0604030504040204" pitchFamily="50" charset="-128"/>
              </a:rPr>
            </a:br>
            <a:r>
              <a:rPr lang="ja-JP" altLang="en-US" sz="1800" b="1" dirty="0">
                <a:latin typeface="Meiryo UI" panose="020B0604030504040204" pitchFamily="50" charset="-128"/>
                <a:ea typeface="Meiryo UI" panose="020B0604030504040204" pitchFamily="50" charset="-128"/>
              </a:rPr>
              <a:t>（企業・団体等の規模別）</a:t>
            </a:r>
          </a:p>
        </c:rich>
      </c:tx>
      <c:layout>
        <c:manualLayout>
          <c:xMode val="edge"/>
          <c:yMode val="edge"/>
          <c:x val="0.42517572810527698"/>
          <c:y val="0.10601215087247516"/>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6985728346456698"/>
          <c:y val="0.2545781093394372"/>
          <c:w val="0.4634105561023622"/>
          <c:h val="0.69511579139297541"/>
        </c:manualLayout>
      </c:layout>
      <c:doughnutChart>
        <c:varyColors val="1"/>
        <c:dLbls>
          <c:showLegendKey val="0"/>
          <c:showVal val="0"/>
          <c:showCatName val="0"/>
          <c:showSerName val="0"/>
          <c:showPercent val="0"/>
          <c:showBubbleSize val="0"/>
          <c:showLeaderLines val="0"/>
        </c:dLbls>
        <c:firstSliceAng val="0"/>
        <c:holeSize val="45"/>
      </c:doughnut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lgn="r"/>
            <a:r>
              <a:rPr kumimoji="1" lang="en-US" altLang="ja-JP" sz="1000">
                <a:solidFill>
                  <a:srgbClr val="000000"/>
                </a:solidFill>
                <a:latin typeface="Arial" panose="020B0604020202020204" pitchFamily="34" charset="0"/>
              </a:rPr>
              <a:t>​‌Public‌​</a:t>
            </a:r>
            <a:endParaRPr kumimoji="1" lang="ja-JP" altLang="en-US" sz="1000">
              <a:solidFill>
                <a:srgbClr val="000000"/>
              </a:solidFill>
              <a:latin typeface="Arial" panose="020B0604020202020204" pitchFamily="34" charset="0"/>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F075DD-5AED-4F01-B735-7A766AC95100}" type="slidenum">
              <a:rPr kumimoji="1" lang="ja-JP" altLang="en-US" smtClean="0"/>
              <a:t>‹#›</a:t>
            </a:fld>
            <a:endParaRPr kumimoji="1" lang="ja-JP" altLang="en-US"/>
          </a:p>
        </p:txBody>
      </p:sp>
    </p:spTree>
    <p:extLst>
      <p:ext uri="{BB962C8B-B14F-4D97-AF65-F5344CB8AC3E}">
        <p14:creationId xmlns:p14="http://schemas.microsoft.com/office/powerpoint/2010/main" val="5146364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3B113-43B8-4593-A46D-288184B93EF5}" type="datetimeFigureOut">
              <a:rPr kumimoji="1" lang="ja-JP" altLang="en-US" smtClean="0"/>
              <a:t>2024/7/18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000" b="0" i="0" u="none">
                <a:solidFill>
                  <a:srgbClr val="000000"/>
                </a:solidFill>
                <a:latin typeface="Arial" panose="020B0604020202020204" pitchFamily="34" charset="0"/>
              </a:defRPr>
            </a:lvl1pPr>
          </a:lstStyle>
          <a:p>
            <a:r>
              <a:rPr lang="en-US" altLang="ja-JP"/>
              <a:t>​‌Public‌​</a:t>
            </a:r>
            <a:endParaRPr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8966F-867B-47AB-B9D3-7B7B06F59386}" type="slidenum">
              <a:rPr kumimoji="1" lang="ja-JP" altLang="en-US" smtClean="0"/>
              <a:t>‹#›</a:t>
            </a:fld>
            <a:endParaRPr kumimoji="1" lang="ja-JP" altLang="en-US"/>
          </a:p>
        </p:txBody>
      </p:sp>
    </p:spTree>
    <p:extLst>
      <p:ext uri="{BB962C8B-B14F-4D97-AF65-F5344CB8AC3E}">
        <p14:creationId xmlns:p14="http://schemas.microsoft.com/office/powerpoint/2010/main" val="32047951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0</a:t>
            </a:fld>
            <a:endParaRPr kumimoji="1" lang="ja-JP" altLang="en-US"/>
          </a:p>
        </p:txBody>
      </p:sp>
    </p:spTree>
    <p:extLst>
      <p:ext uri="{BB962C8B-B14F-4D97-AF65-F5344CB8AC3E}">
        <p14:creationId xmlns:p14="http://schemas.microsoft.com/office/powerpoint/2010/main" val="415680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11</a:t>
            </a:fld>
            <a:endParaRPr kumimoji="1" lang="ja-JP" altLang="en-US"/>
          </a:p>
        </p:txBody>
      </p:sp>
    </p:spTree>
    <p:extLst>
      <p:ext uri="{BB962C8B-B14F-4D97-AF65-F5344CB8AC3E}">
        <p14:creationId xmlns:p14="http://schemas.microsoft.com/office/powerpoint/2010/main" val="99298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12</a:t>
            </a:fld>
            <a:endParaRPr kumimoji="1" lang="ja-JP" altLang="en-US"/>
          </a:p>
        </p:txBody>
      </p:sp>
    </p:spTree>
    <p:extLst>
      <p:ext uri="{BB962C8B-B14F-4D97-AF65-F5344CB8AC3E}">
        <p14:creationId xmlns:p14="http://schemas.microsoft.com/office/powerpoint/2010/main" val="3211185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・新聞（</a:t>
            </a:r>
            <a:r>
              <a:rPr kumimoji="1" lang="en-US" altLang="ja-JP" dirty="0"/>
              <a:t>10cm2</a:t>
            </a:r>
            <a:r>
              <a:rPr kumimoji="1" lang="ja-JP" altLang="en-US" dirty="0"/>
              <a:t>段）は大体葉書の半分ぐらいのサイズ</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13</a:t>
            </a:fld>
            <a:endParaRPr kumimoji="1" lang="ja-JP" altLang="en-US"/>
          </a:p>
        </p:txBody>
      </p:sp>
    </p:spTree>
    <p:extLst>
      <p:ext uri="{BB962C8B-B14F-4D97-AF65-F5344CB8AC3E}">
        <p14:creationId xmlns:p14="http://schemas.microsoft.com/office/powerpoint/2010/main" val="2209719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14</a:t>
            </a:fld>
            <a:endParaRPr kumimoji="1" lang="ja-JP" altLang="en-US"/>
          </a:p>
        </p:txBody>
      </p:sp>
    </p:spTree>
    <p:extLst>
      <p:ext uri="{BB962C8B-B14F-4D97-AF65-F5344CB8AC3E}">
        <p14:creationId xmlns:p14="http://schemas.microsoft.com/office/powerpoint/2010/main" val="1867905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15</a:t>
            </a:fld>
            <a:endParaRPr kumimoji="1" lang="ja-JP" altLang="en-US"/>
          </a:p>
        </p:txBody>
      </p:sp>
    </p:spTree>
    <p:extLst>
      <p:ext uri="{BB962C8B-B14F-4D97-AF65-F5344CB8AC3E}">
        <p14:creationId xmlns:p14="http://schemas.microsoft.com/office/powerpoint/2010/main" val="3281952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・サイバー攻撃の原因（侵入経路）、被害組織のセキュリティ対策実施状況など対応規模によってコストは大きく異なる</a:t>
            </a:r>
          </a:p>
          <a:p>
            <a:r>
              <a:rPr kumimoji="1" lang="ja-JP" altLang="en-US" dirty="0"/>
              <a:t>・再発防止費用っていうのは、お詫び対応の延長線上ともいえる。世間一般、取引先顧客も含めて再発防止策の発表がないと納得されないことが多い</a:t>
            </a:r>
          </a:p>
          <a:p>
            <a:r>
              <a:rPr kumimoji="1" lang="ja-JP" altLang="en-US" dirty="0"/>
              <a:t>・再発防止策の実施レベルは、取引先顧客などのステークホルダーの意向の影響も大きい</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16</a:t>
            </a:fld>
            <a:endParaRPr kumimoji="1" lang="ja-JP" altLang="en-US"/>
          </a:p>
        </p:txBody>
      </p:sp>
    </p:spTree>
    <p:extLst>
      <p:ext uri="{BB962C8B-B14F-4D97-AF65-F5344CB8AC3E}">
        <p14:creationId xmlns:p14="http://schemas.microsoft.com/office/powerpoint/2010/main" val="100740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□説明のポイント</a:t>
            </a:r>
          </a:p>
          <a:p>
            <a:r>
              <a:rPr lang="ja-JP" altLang="en-US" dirty="0"/>
              <a:t>・現在の企業活動において情報システムの利用は必要不可欠</a:t>
            </a:r>
          </a:p>
          <a:p>
            <a:r>
              <a:rPr lang="ja-JP" altLang="en-US" dirty="0"/>
              <a:t>・サイバー攻撃によって引き起こされるシステムの停止は、業務や生産営業など事業の活動停止に直結</a:t>
            </a:r>
          </a:p>
          <a:p>
            <a:r>
              <a:rPr lang="ja-JP" altLang="en-US" dirty="0"/>
              <a:t>・事業が中断した場合の利益喪失や、事業中断時における人件費などの固定費支出による損害が利益損害</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17</a:t>
            </a:fld>
            <a:endParaRPr kumimoji="1" lang="ja-JP" altLang="en-US"/>
          </a:p>
        </p:txBody>
      </p:sp>
    </p:spTree>
    <p:extLst>
      <p:ext uri="{BB962C8B-B14F-4D97-AF65-F5344CB8AC3E}">
        <p14:creationId xmlns:p14="http://schemas.microsoft.com/office/powerpoint/2010/main" val="3816588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□説明のポイント</a:t>
            </a:r>
          </a:p>
          <a:p>
            <a:r>
              <a:rPr lang="ja-JP" altLang="en-US" dirty="0"/>
              <a:t>・具体例</a:t>
            </a:r>
          </a:p>
          <a:p>
            <a:r>
              <a:rPr lang="ja-JP" altLang="en-US" dirty="0"/>
              <a:t>　</a:t>
            </a:r>
            <a:r>
              <a:rPr lang="en-US" altLang="ja-JP" dirty="0"/>
              <a:t>- EC</a:t>
            </a:r>
            <a:r>
              <a:rPr lang="ja-JP" altLang="en-US" dirty="0"/>
              <a:t>サイトによる販売を主とする小売業において、</a:t>
            </a:r>
            <a:r>
              <a:rPr lang="en-US" altLang="ja-JP" dirty="0"/>
              <a:t>EC</a:t>
            </a:r>
            <a:r>
              <a:rPr lang="ja-JP" altLang="en-US" dirty="0"/>
              <a:t>サイトの停止は売り上げの大幅減につながる</a:t>
            </a:r>
          </a:p>
          <a:p>
            <a:r>
              <a:rPr lang="ja-JP" altLang="en-US" dirty="0"/>
              <a:t>　</a:t>
            </a:r>
            <a:r>
              <a:rPr lang="en-US" altLang="ja-JP" dirty="0"/>
              <a:t>- </a:t>
            </a:r>
            <a:r>
              <a:rPr lang="ja-JP" altLang="en-US" dirty="0"/>
              <a:t>製造業においても</a:t>
            </a:r>
            <a:r>
              <a:rPr lang="en-US" altLang="ja-JP" dirty="0"/>
              <a:t>IT</a:t>
            </a:r>
            <a:r>
              <a:rPr lang="ja-JP" altLang="en-US" dirty="0" err="1"/>
              <a:t>、</a:t>
            </a:r>
            <a:r>
              <a:rPr lang="en-US" altLang="ja-JP" dirty="0"/>
              <a:t>OT</a:t>
            </a:r>
            <a:r>
              <a:rPr lang="ja-JP" altLang="en-US" dirty="0"/>
              <a:t>システムの停止により製造ラインの停止が発生しうる</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18</a:t>
            </a:fld>
            <a:endParaRPr kumimoji="1" lang="ja-JP" altLang="en-US"/>
          </a:p>
        </p:txBody>
      </p:sp>
    </p:spTree>
    <p:extLst>
      <p:ext uri="{BB962C8B-B14F-4D97-AF65-F5344CB8AC3E}">
        <p14:creationId xmlns:p14="http://schemas.microsoft.com/office/powerpoint/2010/main" val="2361153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・サイバー攻撃の被害に遭った場合、直接的な費用損害（事故対応の損害）だけではなく、様々な形で費用が発生</a:t>
            </a:r>
          </a:p>
          <a:p>
            <a:r>
              <a:rPr kumimoji="1" lang="ja-JP" altLang="en-US" dirty="0"/>
              <a:t>・中小企業においても数千万単位、場合によっては億単位の損害が発生する場合がある</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19</a:t>
            </a:fld>
            <a:endParaRPr kumimoji="1" lang="ja-JP" altLang="en-US"/>
          </a:p>
        </p:txBody>
      </p:sp>
    </p:spTree>
    <p:extLst>
      <p:ext uri="{BB962C8B-B14F-4D97-AF65-F5344CB8AC3E}">
        <p14:creationId xmlns:p14="http://schemas.microsoft.com/office/powerpoint/2010/main" val="816678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20</a:t>
            </a:fld>
            <a:endParaRPr kumimoji="1" lang="ja-JP" altLang="en-US"/>
          </a:p>
        </p:txBody>
      </p:sp>
    </p:spTree>
    <p:extLst>
      <p:ext uri="{BB962C8B-B14F-4D97-AF65-F5344CB8AC3E}">
        <p14:creationId xmlns:p14="http://schemas.microsoft.com/office/powerpoint/2010/main" val="28780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1</a:t>
            </a:fld>
            <a:endParaRPr kumimoji="1" lang="ja-JP" altLang="en-US"/>
          </a:p>
        </p:txBody>
      </p:sp>
    </p:spTree>
    <p:extLst>
      <p:ext uri="{BB962C8B-B14F-4D97-AF65-F5344CB8AC3E}">
        <p14:creationId xmlns:p14="http://schemas.microsoft.com/office/powerpoint/2010/main" val="119389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3BFB-1A45-7A3A-85CB-1FBCCF4B802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C3123A5-598B-23B0-0767-B27A1287B5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F343E0-E1DD-3B33-B03A-EFD1F9917078}"/>
              </a:ext>
            </a:extLst>
          </p:cNvPr>
          <p:cNvSpPr>
            <a:spLocks noGrp="1"/>
          </p:cNvSpPr>
          <p:nvPr>
            <p:ph type="body" idx="1"/>
          </p:nvPr>
        </p:nvSpPr>
        <p:spPr/>
        <p:txBody>
          <a:bodyPr/>
          <a:lstStyle/>
          <a:p>
            <a:endParaRPr lang="ja-JP" altLang="en-US" dirty="0"/>
          </a:p>
        </p:txBody>
      </p:sp>
      <p:sp>
        <p:nvSpPr>
          <p:cNvPr id="4" name="フッター プレースホルダー 3">
            <a:extLst>
              <a:ext uri="{FF2B5EF4-FFF2-40B4-BE49-F238E27FC236}">
                <a16:creationId xmlns:a16="http://schemas.microsoft.com/office/drawing/2014/main" id="{69158D5F-32FB-2E01-B3A2-12998AD5C2CF}"/>
              </a:ext>
            </a:extLst>
          </p:cNvPr>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a:extLst>
              <a:ext uri="{FF2B5EF4-FFF2-40B4-BE49-F238E27FC236}">
                <a16:creationId xmlns:a16="http://schemas.microsoft.com/office/drawing/2014/main" id="{028024AF-EB04-58F1-91E8-3E9854212906}"/>
              </a:ext>
            </a:extLst>
          </p:cNvPr>
          <p:cNvSpPr>
            <a:spLocks noGrp="1"/>
          </p:cNvSpPr>
          <p:nvPr>
            <p:ph type="sldNum" sz="quarter" idx="11"/>
          </p:nvPr>
        </p:nvSpPr>
        <p:spPr/>
        <p:txBody>
          <a:bodyPr/>
          <a:lstStyle/>
          <a:p>
            <a:fld id="{7AE8966F-867B-47AB-B9D3-7B7B06F59386}" type="slidenum">
              <a:rPr kumimoji="1" lang="ja-JP" altLang="en-US" smtClean="0"/>
              <a:t>21</a:t>
            </a:fld>
            <a:endParaRPr kumimoji="1" lang="ja-JP" altLang="en-US"/>
          </a:p>
        </p:txBody>
      </p:sp>
    </p:spTree>
    <p:extLst>
      <p:ext uri="{BB962C8B-B14F-4D97-AF65-F5344CB8AC3E}">
        <p14:creationId xmlns:p14="http://schemas.microsoft.com/office/powerpoint/2010/main" val="1780495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normAutofit/>
          </a:bodyPr>
          <a:lstStyle/>
          <a:p>
            <a:endParaRPr lang="en-US" altLang="ja-JP"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22</a:t>
            </a:fld>
            <a:endParaRPr kumimoji="1" lang="ja-JP" altLang="en-US"/>
          </a:p>
        </p:txBody>
      </p:sp>
    </p:spTree>
    <p:extLst>
      <p:ext uri="{BB962C8B-B14F-4D97-AF65-F5344CB8AC3E}">
        <p14:creationId xmlns:p14="http://schemas.microsoft.com/office/powerpoint/2010/main" val="1802684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DADA1-402F-6A4C-215E-1868DA4EE3D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7E4EA1-9B19-328D-59C0-0182DADF25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698461-CECD-A869-4B0F-A747B3A90D93}"/>
              </a:ext>
            </a:extLst>
          </p:cNvPr>
          <p:cNvSpPr>
            <a:spLocks noGrp="1"/>
          </p:cNvSpPr>
          <p:nvPr>
            <p:ph type="body" idx="1"/>
          </p:nvPr>
        </p:nvSpPr>
        <p:spPr/>
        <p:txBody>
          <a:bodyPr/>
          <a:lstStyle/>
          <a:p>
            <a:endParaRPr lang="ja-JP" altLang="en-US" dirty="0"/>
          </a:p>
        </p:txBody>
      </p:sp>
      <p:sp>
        <p:nvSpPr>
          <p:cNvPr id="4" name="フッター プレースホルダー 3">
            <a:extLst>
              <a:ext uri="{FF2B5EF4-FFF2-40B4-BE49-F238E27FC236}">
                <a16:creationId xmlns:a16="http://schemas.microsoft.com/office/drawing/2014/main" id="{DB8ACA00-B000-C633-253E-8C9B80301B3E}"/>
              </a:ext>
            </a:extLst>
          </p:cNvPr>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a:extLst>
              <a:ext uri="{FF2B5EF4-FFF2-40B4-BE49-F238E27FC236}">
                <a16:creationId xmlns:a16="http://schemas.microsoft.com/office/drawing/2014/main" id="{0C24471A-6E1D-BD9E-8270-8B008D7FB60A}"/>
              </a:ext>
            </a:extLst>
          </p:cNvPr>
          <p:cNvSpPr>
            <a:spLocks noGrp="1"/>
          </p:cNvSpPr>
          <p:nvPr>
            <p:ph type="sldNum" sz="quarter" idx="11"/>
          </p:nvPr>
        </p:nvSpPr>
        <p:spPr/>
        <p:txBody>
          <a:bodyPr/>
          <a:lstStyle/>
          <a:p>
            <a:fld id="{7AE8966F-867B-47AB-B9D3-7B7B06F59386}" type="slidenum">
              <a:rPr kumimoji="1" lang="ja-JP" altLang="en-US" smtClean="0"/>
              <a:t>23</a:t>
            </a:fld>
            <a:endParaRPr kumimoji="1" lang="ja-JP" altLang="en-US"/>
          </a:p>
        </p:txBody>
      </p:sp>
    </p:spTree>
    <p:extLst>
      <p:ext uri="{BB962C8B-B14F-4D97-AF65-F5344CB8AC3E}">
        <p14:creationId xmlns:p14="http://schemas.microsoft.com/office/powerpoint/2010/main" val="1454590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・公表された被害の</a:t>
            </a:r>
            <a:r>
              <a:rPr kumimoji="1" lang="en-US" altLang="ja-JP" dirty="0"/>
              <a:t>47%</a:t>
            </a:r>
            <a:r>
              <a:rPr kumimoji="1" lang="ja-JP" altLang="en-US" dirty="0"/>
              <a:t>は中小企業</a:t>
            </a:r>
          </a:p>
          <a:p>
            <a:r>
              <a:rPr kumimoji="1" lang="ja-JP" altLang="en-US" dirty="0"/>
              <a:t>・「団体等」は、医療法人とか弁護士法人など、一般企業ではない組織</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24</a:t>
            </a:fld>
            <a:endParaRPr kumimoji="1" lang="ja-JP" altLang="en-US"/>
          </a:p>
        </p:txBody>
      </p:sp>
    </p:spTree>
    <p:extLst>
      <p:ext uri="{BB962C8B-B14F-4D97-AF65-F5344CB8AC3E}">
        <p14:creationId xmlns:p14="http://schemas.microsoft.com/office/powerpoint/2010/main" val="2516781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・被害を公表した組織の業種の内訳をみると、製造業、情報通信業が多い</a:t>
            </a:r>
          </a:p>
          <a:p>
            <a:r>
              <a:rPr kumimoji="1" lang="ja-JP" altLang="en-US" dirty="0"/>
              <a:t>・日本における業種の割合では、卸売・小売業や宿泊・飲食サービス業が多く、製造業は</a:t>
            </a:r>
            <a:r>
              <a:rPr kumimoji="1" lang="en-US" altLang="ja-JP" dirty="0"/>
              <a:t>1</a:t>
            </a:r>
            <a:r>
              <a:rPr kumimoji="1" lang="ja-JP" altLang="en-US" dirty="0"/>
              <a:t>割に満たない。情報通信業にいたっては全体の</a:t>
            </a:r>
            <a:r>
              <a:rPr kumimoji="1" lang="en-US" altLang="ja-JP" dirty="0"/>
              <a:t>0.5</a:t>
            </a:r>
            <a:r>
              <a:rPr kumimoji="1" lang="ja-JP" altLang="en-US" dirty="0"/>
              <a:t>％（右下の経済センサスの「日本の企業との数」業種内訳参照）</a:t>
            </a:r>
            <a:endParaRPr kumimoji="1" lang="en-US" altLang="ja-JP" dirty="0"/>
          </a:p>
          <a:p>
            <a:r>
              <a:rPr kumimoji="1" lang="ja-JP" altLang="en-US" dirty="0"/>
              <a:t>　国内企業の業種の母数と公表組織の割合には大きな乖離がある</a:t>
            </a:r>
          </a:p>
          <a:p>
            <a:r>
              <a:rPr kumimoji="1" lang="ja-JP" altLang="en-US" dirty="0"/>
              <a:t>・影響範囲が大きく取引先、顧客等から被害公表を求められる業種がある一方で、小規模事業者の割合が多く被害公表のなされない業種があるということも理由として推測される</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25</a:t>
            </a:fld>
            <a:endParaRPr kumimoji="1" lang="ja-JP" altLang="en-US"/>
          </a:p>
        </p:txBody>
      </p:sp>
    </p:spTree>
    <p:extLst>
      <p:ext uri="{BB962C8B-B14F-4D97-AF65-F5344CB8AC3E}">
        <p14:creationId xmlns:p14="http://schemas.microsoft.com/office/powerpoint/2010/main" val="2471029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・サイバー攻撃の被害を公表する組織は着実に年々増加</a:t>
            </a:r>
          </a:p>
          <a:p>
            <a:r>
              <a:rPr kumimoji="1" lang="ja-JP" altLang="en-US" dirty="0"/>
              <a:t>・理由としては、サイバー攻撃の増加のほか、個人情報漏えい事案について個人情報保護委員会への報告および被害者への通知が義務づけられたことの影響なども考えられる</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26</a:t>
            </a:fld>
            <a:endParaRPr kumimoji="1" lang="ja-JP" altLang="en-US"/>
          </a:p>
        </p:txBody>
      </p:sp>
    </p:spTree>
    <p:extLst>
      <p:ext uri="{BB962C8B-B14F-4D97-AF65-F5344CB8AC3E}">
        <p14:creationId xmlns:p14="http://schemas.microsoft.com/office/powerpoint/2010/main" val="1342569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・ランサムウェア感染による被害の報告の割合が増加している</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27</a:t>
            </a:fld>
            <a:endParaRPr kumimoji="1" lang="ja-JP" altLang="en-US"/>
          </a:p>
        </p:txBody>
      </p:sp>
    </p:spTree>
    <p:extLst>
      <p:ext uri="{BB962C8B-B14F-4D97-AF65-F5344CB8AC3E}">
        <p14:creationId xmlns:p14="http://schemas.microsoft.com/office/powerpoint/2010/main" val="3342348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・製造業からの被害報告が非常に多い</a:t>
            </a:r>
          </a:p>
          <a:p>
            <a:r>
              <a:rPr kumimoji="1" lang="ja-JP" altLang="en-US" dirty="0"/>
              <a:t>・製造業はサプライチェーンの中で多くの取引先をもっている。攻撃者からすると脅迫しやすいため、他業種より狙われている可能性もある</a:t>
            </a:r>
          </a:p>
          <a:p>
            <a:r>
              <a:rPr kumimoji="1" lang="ja-JP" altLang="en-US" dirty="0"/>
              <a:t>・特に、サプライチェーン下流の原材料メーカーは小規模の事業が多くセキュリティ対策が行き届いていないケースや、攻撃を受け納品が滞ると取引の停止につながる懸念から脅迫を受け入れてしまう可能性があり、狙われやすい可能性がある</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28</a:t>
            </a:fld>
            <a:endParaRPr kumimoji="1" lang="ja-JP" altLang="en-US"/>
          </a:p>
        </p:txBody>
      </p:sp>
    </p:spTree>
    <p:extLst>
      <p:ext uri="{BB962C8B-B14F-4D97-AF65-F5344CB8AC3E}">
        <p14:creationId xmlns:p14="http://schemas.microsoft.com/office/powerpoint/2010/main" val="2532089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98053-7EDF-F8B7-9249-3D649AAFF72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A35ED9-5630-8B9C-49A8-258EC9A875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0B008E-C4A2-857E-DA3D-E1A9E8FA1E61}"/>
              </a:ext>
            </a:extLst>
          </p:cNvPr>
          <p:cNvSpPr>
            <a:spLocks noGrp="1"/>
          </p:cNvSpPr>
          <p:nvPr>
            <p:ph type="body" idx="1"/>
          </p:nvPr>
        </p:nvSpPr>
        <p:spPr/>
        <p:txBody>
          <a:bodyPr/>
          <a:lstStyle/>
          <a:p>
            <a:endParaRPr lang="ja-JP" altLang="en-US" dirty="0"/>
          </a:p>
        </p:txBody>
      </p:sp>
      <p:sp>
        <p:nvSpPr>
          <p:cNvPr id="4" name="フッター プレースホルダー 3">
            <a:extLst>
              <a:ext uri="{FF2B5EF4-FFF2-40B4-BE49-F238E27FC236}">
                <a16:creationId xmlns:a16="http://schemas.microsoft.com/office/drawing/2014/main" id="{E8E8329E-B0E1-8E25-0706-D82871032A3C}"/>
              </a:ext>
            </a:extLst>
          </p:cNvPr>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a:extLst>
              <a:ext uri="{FF2B5EF4-FFF2-40B4-BE49-F238E27FC236}">
                <a16:creationId xmlns:a16="http://schemas.microsoft.com/office/drawing/2014/main" id="{7AA7CDEB-9FA8-D44F-82B1-A902A0EA3F18}"/>
              </a:ext>
            </a:extLst>
          </p:cNvPr>
          <p:cNvSpPr>
            <a:spLocks noGrp="1"/>
          </p:cNvSpPr>
          <p:nvPr>
            <p:ph type="sldNum" sz="quarter" idx="11"/>
          </p:nvPr>
        </p:nvSpPr>
        <p:spPr/>
        <p:txBody>
          <a:bodyPr/>
          <a:lstStyle/>
          <a:p>
            <a:fld id="{7AE8966F-867B-47AB-B9D3-7B7B06F59386}" type="slidenum">
              <a:rPr kumimoji="1" lang="ja-JP" altLang="en-US" smtClean="0"/>
              <a:t>29</a:t>
            </a:fld>
            <a:endParaRPr kumimoji="1" lang="ja-JP" altLang="en-US"/>
          </a:p>
        </p:txBody>
      </p:sp>
    </p:spTree>
    <p:extLst>
      <p:ext uri="{BB962C8B-B14F-4D97-AF65-F5344CB8AC3E}">
        <p14:creationId xmlns:p14="http://schemas.microsoft.com/office/powerpoint/2010/main" val="1075658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・アンケート上の平均被害金額は</a:t>
            </a:r>
            <a:r>
              <a:rPr kumimoji="1" lang="en-US" altLang="ja-JP" dirty="0"/>
              <a:t>2,386</a:t>
            </a:r>
            <a:r>
              <a:rPr kumimoji="1" lang="ja-JP" altLang="en-US" dirty="0"/>
              <a:t>万円だが、他の調査結果と比べると低い値となっている。有効回答数が</a:t>
            </a:r>
            <a:r>
              <a:rPr kumimoji="1" lang="en-US" altLang="ja-JP" dirty="0"/>
              <a:t>8</a:t>
            </a:r>
            <a:r>
              <a:rPr kumimoji="1" lang="ja-JP" altLang="en-US" dirty="0"/>
              <a:t>件と少ないため低い値に偏ってしまったと考えられる</a:t>
            </a:r>
          </a:p>
          <a:p>
            <a:r>
              <a:rPr kumimoji="1" lang="ja-JP" altLang="en-US" dirty="0"/>
              <a:t>・対応に要した内部工数は被害金額として計上されておらず、実際の損害額はより大きな金額になると考えられる</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30</a:t>
            </a:fld>
            <a:endParaRPr kumimoji="1" lang="ja-JP" altLang="en-US"/>
          </a:p>
        </p:txBody>
      </p:sp>
    </p:spTree>
    <p:extLst>
      <p:ext uri="{BB962C8B-B14F-4D97-AF65-F5344CB8AC3E}">
        <p14:creationId xmlns:p14="http://schemas.microsoft.com/office/powerpoint/2010/main" val="346560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・レポートの要旨は「サイバー攻撃を受けるとお金がかかる」ということ</a:t>
            </a:r>
          </a:p>
          <a:p>
            <a:r>
              <a:rPr kumimoji="1" lang="ja-JP" altLang="en-US" dirty="0"/>
              <a:t>・その額は、中小企業であったとしても数千万円単位、場合によっては億単位に上る可能性がある</a:t>
            </a:r>
            <a:endParaRPr kumimoji="1" lang="en-US" altLang="ja-JP" dirty="0"/>
          </a:p>
          <a:p>
            <a:r>
              <a:rPr kumimoji="1" lang="ja-JP" altLang="en-US" dirty="0"/>
              <a:t>・セキュリティ対策の費用対効果を考えるうえでも、被害に遭った時の損害額を知っておくことは重要</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2</a:t>
            </a:fld>
            <a:endParaRPr kumimoji="1" lang="ja-JP" altLang="en-US"/>
          </a:p>
        </p:txBody>
      </p:sp>
    </p:spTree>
    <p:extLst>
      <p:ext uri="{BB962C8B-B14F-4D97-AF65-F5344CB8AC3E}">
        <p14:creationId xmlns:p14="http://schemas.microsoft.com/office/powerpoint/2010/main" val="1950068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□説明のポイント</a:t>
            </a:r>
          </a:p>
          <a:p>
            <a:r>
              <a:rPr lang="ja-JP" altLang="en-US" dirty="0"/>
              <a:t>・エモテット（</a:t>
            </a:r>
            <a:r>
              <a:rPr lang="en-US" altLang="ja-JP" dirty="0" err="1"/>
              <a:t>emotet</a:t>
            </a:r>
            <a:r>
              <a:rPr lang="ja-JP" altLang="en-US" dirty="0"/>
              <a:t>）は、国内だけではなく全世界で断続的に流行し猛威を振るっているマルウェア（コンピュータウイルスの一種）。主な感染源はメールに添付された</a:t>
            </a:r>
            <a:r>
              <a:rPr lang="en-US" altLang="ja-JP" dirty="0"/>
              <a:t>Word</a:t>
            </a:r>
            <a:r>
              <a:rPr lang="ja-JP" altLang="en-US" dirty="0"/>
              <a:t>や</a:t>
            </a:r>
            <a:r>
              <a:rPr lang="en-US" altLang="ja-JP" dirty="0"/>
              <a:t>Excel</a:t>
            </a:r>
            <a:r>
              <a:rPr lang="ja-JP" altLang="en-US" dirty="0"/>
              <a:t>などの添付ファイル。受信者が開き、マクロ（拡張機能）を有効化すると感染してしまう</a:t>
            </a:r>
            <a:endParaRPr lang="en-US" altLang="ja-JP" dirty="0"/>
          </a:p>
          <a:p>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5"/>
          </p:nvPr>
        </p:nvSpPr>
        <p:spPr/>
        <p:txBody>
          <a:bodyPr/>
          <a:lstStyle/>
          <a:p>
            <a:fld id="{7AE8966F-867B-47AB-B9D3-7B7B06F59386}" type="slidenum">
              <a:rPr kumimoji="1" lang="ja-JP" altLang="en-US" smtClean="0"/>
              <a:t>31</a:t>
            </a:fld>
            <a:endParaRPr kumimoji="1" lang="ja-JP" altLang="en-US"/>
          </a:p>
        </p:txBody>
      </p:sp>
    </p:spTree>
    <p:extLst>
      <p:ext uri="{BB962C8B-B14F-4D97-AF65-F5344CB8AC3E}">
        <p14:creationId xmlns:p14="http://schemas.microsoft.com/office/powerpoint/2010/main" val="1724219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・クレジットカード情報を含む情報漏えいの平均被害金額が大きい理由としては、漏えいしたクレジットカードの不正利用額を賠償が発生することなどが考えられる。</a:t>
            </a:r>
            <a:r>
              <a:rPr kumimoji="1" lang="en-US" altLang="ja-JP" dirty="0"/>
              <a:t>EC</a:t>
            </a:r>
            <a:r>
              <a:rPr kumimoji="1" lang="ja-JP" altLang="en-US" dirty="0"/>
              <a:t>サイトの運営者は注意が必要</a:t>
            </a:r>
          </a:p>
          <a:p>
            <a:r>
              <a:rPr kumimoji="1" lang="ja-JP" altLang="en-US" dirty="0"/>
              <a:t>・ランサムウェア被害と同様に、内部の人件費などは被害金額の回答額に含まれていない。事故対応の費用だけで数千万かかっている状況</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32</a:t>
            </a:fld>
            <a:endParaRPr kumimoji="1" lang="ja-JP" altLang="en-US"/>
          </a:p>
        </p:txBody>
      </p:sp>
    </p:spTree>
    <p:extLst>
      <p:ext uri="{BB962C8B-B14F-4D97-AF65-F5344CB8AC3E}">
        <p14:creationId xmlns:p14="http://schemas.microsoft.com/office/powerpoint/2010/main" val="2126219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normAutofit/>
          </a:bodyPr>
          <a:lstStyle/>
          <a:p>
            <a:endParaRPr lang="en-US" altLang="ja-JP"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33</a:t>
            </a:fld>
            <a:endParaRPr kumimoji="1" lang="ja-JP" altLang="en-US"/>
          </a:p>
        </p:txBody>
      </p:sp>
    </p:spTree>
    <p:extLst>
      <p:ext uri="{BB962C8B-B14F-4D97-AF65-F5344CB8AC3E}">
        <p14:creationId xmlns:p14="http://schemas.microsoft.com/office/powerpoint/2010/main" val="70237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23767-B082-AA63-0EE4-455EACC910F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108691-6E67-877D-2C44-626E6C6CF5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BBDD19D-FE8F-1083-1AB0-FD639AF2E6F3}"/>
              </a:ext>
            </a:extLst>
          </p:cNvPr>
          <p:cNvSpPr>
            <a:spLocks noGrp="1"/>
          </p:cNvSpPr>
          <p:nvPr>
            <p:ph type="body" idx="1"/>
          </p:nvPr>
        </p:nvSpPr>
        <p:spPr/>
        <p:txBody>
          <a:bodyPr/>
          <a:lstStyle/>
          <a:p>
            <a:endParaRPr lang="ja-JP" altLang="en-US" dirty="0"/>
          </a:p>
        </p:txBody>
      </p:sp>
      <p:sp>
        <p:nvSpPr>
          <p:cNvPr id="4" name="フッター プレースホルダー 3">
            <a:extLst>
              <a:ext uri="{FF2B5EF4-FFF2-40B4-BE49-F238E27FC236}">
                <a16:creationId xmlns:a16="http://schemas.microsoft.com/office/drawing/2014/main" id="{78CD9CE9-6D20-C6D7-E19C-177DE054914A}"/>
              </a:ext>
            </a:extLst>
          </p:cNvPr>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a:extLst>
              <a:ext uri="{FF2B5EF4-FFF2-40B4-BE49-F238E27FC236}">
                <a16:creationId xmlns:a16="http://schemas.microsoft.com/office/drawing/2014/main" id="{7F1F0585-6883-6A68-EB56-93BB082BD08B}"/>
              </a:ext>
            </a:extLst>
          </p:cNvPr>
          <p:cNvSpPr>
            <a:spLocks noGrp="1"/>
          </p:cNvSpPr>
          <p:nvPr>
            <p:ph type="sldNum" sz="quarter" idx="11"/>
          </p:nvPr>
        </p:nvSpPr>
        <p:spPr/>
        <p:txBody>
          <a:bodyPr/>
          <a:lstStyle/>
          <a:p>
            <a:fld id="{7AE8966F-867B-47AB-B9D3-7B7B06F59386}" type="slidenum">
              <a:rPr kumimoji="1" lang="ja-JP" altLang="en-US" smtClean="0"/>
              <a:t>34</a:t>
            </a:fld>
            <a:endParaRPr kumimoji="1" lang="ja-JP" altLang="en-US"/>
          </a:p>
        </p:txBody>
      </p:sp>
    </p:spTree>
    <p:extLst>
      <p:ext uri="{BB962C8B-B14F-4D97-AF65-F5344CB8AC3E}">
        <p14:creationId xmlns:p14="http://schemas.microsoft.com/office/powerpoint/2010/main" val="2805985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normAutofit/>
          </a:bodyPr>
          <a:lstStyle/>
          <a:p>
            <a:r>
              <a:rPr lang="ja-JP" altLang="en-US" dirty="0"/>
              <a:t>□説明のポイント</a:t>
            </a:r>
          </a:p>
          <a:p>
            <a:r>
              <a:rPr lang="ja-JP" altLang="en-US" dirty="0"/>
              <a:t>・エモテット（</a:t>
            </a:r>
            <a:r>
              <a:rPr lang="en-US" altLang="ja-JP" dirty="0" err="1"/>
              <a:t>emotet</a:t>
            </a:r>
            <a:r>
              <a:rPr lang="ja-JP" altLang="en-US" dirty="0"/>
              <a:t>）は、国内だけではなく全世界で断続的に流行し猛威を振るっているマルウェア（コンピュータウイルスの一種）。主な感染源はメールに添付された</a:t>
            </a:r>
            <a:r>
              <a:rPr lang="en-US" altLang="ja-JP" dirty="0"/>
              <a:t>Word</a:t>
            </a:r>
            <a:r>
              <a:rPr lang="ja-JP" altLang="en-US" dirty="0"/>
              <a:t>や</a:t>
            </a:r>
            <a:r>
              <a:rPr lang="en-US" altLang="ja-JP" dirty="0"/>
              <a:t>Excel</a:t>
            </a:r>
            <a:r>
              <a:rPr lang="ja-JP" altLang="en-US" dirty="0"/>
              <a:t>などの添付ファイル。受信者が開き、マクロ（拡張機能）を有効化すると感染してしまう</a:t>
            </a:r>
            <a:endParaRPr lang="en-US" altLang="ja-JP" dirty="0"/>
          </a:p>
          <a:p>
            <a:r>
              <a:rPr lang="ja-JP" altLang="en-US" dirty="0"/>
              <a:t>・被害組織は、近畿地方の食品製造業。従業員規模は数十名</a:t>
            </a:r>
            <a:endParaRPr lang="en-US" altLang="ja-JP"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35</a:t>
            </a:fld>
            <a:endParaRPr kumimoji="1" lang="ja-JP" altLang="en-US"/>
          </a:p>
        </p:txBody>
      </p:sp>
    </p:spTree>
    <p:extLst>
      <p:ext uri="{BB962C8B-B14F-4D97-AF65-F5344CB8AC3E}">
        <p14:creationId xmlns:p14="http://schemas.microsoft.com/office/powerpoint/2010/main" val="3632561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normAutofit/>
          </a:bodyPr>
          <a:lstStyle/>
          <a:p>
            <a:r>
              <a:rPr lang="ja-JP" altLang="en-US" dirty="0"/>
              <a:t>□説明のポイント</a:t>
            </a:r>
          </a:p>
          <a:p>
            <a:r>
              <a:rPr lang="ja-JP" altLang="en-US" dirty="0"/>
              <a:t>・特徴的な点</a:t>
            </a:r>
          </a:p>
          <a:p>
            <a:r>
              <a:rPr lang="ja-JP" altLang="en-US" dirty="0"/>
              <a:t>　</a:t>
            </a:r>
            <a:r>
              <a:rPr lang="en-US" altLang="ja-JP" dirty="0"/>
              <a:t>- </a:t>
            </a:r>
            <a:r>
              <a:rPr lang="ja-JP" altLang="en-US" dirty="0"/>
              <a:t>「うちは大丈夫という思いが少なからずあった。」という返答。サイバー攻撃を自分事として捉えることは難しい</a:t>
            </a:r>
          </a:p>
          <a:p>
            <a:r>
              <a:rPr lang="ja-JP" altLang="en-US" dirty="0"/>
              <a:t>　</a:t>
            </a:r>
            <a:r>
              <a:rPr lang="en-US" altLang="ja-JP" dirty="0"/>
              <a:t>- </a:t>
            </a:r>
            <a:r>
              <a:rPr lang="ja-JP" altLang="en-US" dirty="0"/>
              <a:t>結果的に被害に遭うと、対応が大変なだけではなく、「精神的な苦痛」も大きいので、今後はセキュリティ対策を強化するということをインタビューでご回答</a:t>
            </a:r>
          </a:p>
          <a:p>
            <a:endParaRPr lang="en-US" altLang="ja-JP"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36</a:t>
            </a:fld>
            <a:endParaRPr kumimoji="1" lang="ja-JP" altLang="en-US"/>
          </a:p>
        </p:txBody>
      </p:sp>
    </p:spTree>
    <p:extLst>
      <p:ext uri="{BB962C8B-B14F-4D97-AF65-F5344CB8AC3E}">
        <p14:creationId xmlns:p14="http://schemas.microsoft.com/office/powerpoint/2010/main" val="2751393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normAutofit/>
          </a:bodyPr>
          <a:lstStyle/>
          <a:p>
            <a:r>
              <a:rPr lang="ja-JP" altLang="en-US" dirty="0"/>
              <a:t>□説明のポイント</a:t>
            </a:r>
          </a:p>
          <a:p>
            <a:r>
              <a:rPr lang="ja-JP" altLang="en-US" dirty="0"/>
              <a:t>・ランサムウェアはシステムの暗号化やロックの解除と引き換えに身代金の支払いを要求するために使用されるマルウェア。事前に窃取した重要情報の公開（情報リーク）による「二重の脅迫」も多く確認されている</a:t>
            </a:r>
          </a:p>
          <a:p>
            <a:r>
              <a:rPr lang="ja-JP" altLang="en-US" dirty="0"/>
              <a:t>・侵入経路は、メールの添付ファイルのほか、</a:t>
            </a:r>
            <a:r>
              <a:rPr lang="en-US" altLang="ja-JP" dirty="0"/>
              <a:t>VPN</a:t>
            </a:r>
            <a:r>
              <a:rPr lang="ja-JP" altLang="en-US" dirty="0"/>
              <a:t>機器の脆弱性の悪用や</a:t>
            </a:r>
            <a:r>
              <a:rPr lang="en-US" altLang="ja-JP" dirty="0"/>
              <a:t>RDP</a:t>
            </a:r>
            <a:r>
              <a:rPr lang="ja-JP" altLang="en-US" dirty="0"/>
              <a:t>（リモートデスクトッププロトコル）の悪用などが確認されている</a:t>
            </a:r>
          </a:p>
          <a:p>
            <a:r>
              <a:rPr lang="ja-JP" altLang="en-US" dirty="0"/>
              <a:t>・被害組織は近畿地方の製造業。従業員規模は数百名</a:t>
            </a:r>
            <a:endParaRPr lang="en-US" altLang="ja-JP"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37</a:t>
            </a:fld>
            <a:endParaRPr kumimoji="1" lang="ja-JP" altLang="en-US"/>
          </a:p>
        </p:txBody>
      </p:sp>
    </p:spTree>
    <p:extLst>
      <p:ext uri="{BB962C8B-B14F-4D97-AF65-F5344CB8AC3E}">
        <p14:creationId xmlns:p14="http://schemas.microsoft.com/office/powerpoint/2010/main" val="3949207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normAutofit/>
          </a:bodyPr>
          <a:lstStyle/>
          <a:p>
            <a:r>
              <a:rPr lang="ja-JP" altLang="en-US" dirty="0"/>
              <a:t>□説明のポイント</a:t>
            </a:r>
          </a:p>
          <a:p>
            <a:r>
              <a:rPr lang="ja-JP" altLang="en-US" dirty="0"/>
              <a:t>・被害額は</a:t>
            </a:r>
            <a:r>
              <a:rPr lang="en-US" altLang="ja-JP" dirty="0"/>
              <a:t>1.24</a:t>
            </a:r>
            <a:r>
              <a:rPr lang="ja-JP" altLang="en-US" dirty="0"/>
              <a:t>億＋人件費</a:t>
            </a:r>
            <a:r>
              <a:rPr lang="en-US" altLang="ja-JP" dirty="0"/>
              <a:t>1000</a:t>
            </a:r>
            <a:r>
              <a:rPr lang="ja-JP" altLang="en-US" dirty="0"/>
              <a:t>万強、さらに利益喪失が数億円</a:t>
            </a:r>
          </a:p>
          <a:p>
            <a:r>
              <a:rPr lang="ja-JP" altLang="en-US" dirty="0"/>
              <a:t>・セキュリティを強化したいシステム部門と、コストダウンしたい経営層の意見相違があった</a:t>
            </a:r>
          </a:p>
          <a:p>
            <a:r>
              <a:rPr lang="ja-JP" altLang="en-US" dirty="0"/>
              <a:t>　結果として、</a:t>
            </a:r>
            <a:r>
              <a:rPr lang="en-US" altLang="ja-JP" dirty="0"/>
              <a:t>VPN</a:t>
            </a:r>
            <a:r>
              <a:rPr lang="ja-JP" altLang="en-US" dirty="0"/>
              <a:t>機器の保守サービスが途中解約となり、未対応状態となっていた</a:t>
            </a:r>
            <a:r>
              <a:rPr lang="en-US" altLang="ja-JP" dirty="0"/>
              <a:t>VPN</a:t>
            </a:r>
            <a:r>
              <a:rPr lang="ja-JP" altLang="en-US" dirty="0"/>
              <a:t>機器の脆弱性を悪用されサイバー攻撃をうけてしまった</a:t>
            </a:r>
          </a:p>
          <a:p>
            <a:r>
              <a:rPr lang="ja-JP" altLang="en-US" dirty="0"/>
              <a:t>・セキュリティ対策には継続的な対応が必要</a:t>
            </a:r>
            <a:endParaRPr lang="en-US" altLang="ja-JP"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38</a:t>
            </a:fld>
            <a:endParaRPr kumimoji="1" lang="ja-JP" altLang="en-US"/>
          </a:p>
        </p:txBody>
      </p:sp>
    </p:spTree>
    <p:extLst>
      <p:ext uri="{BB962C8B-B14F-4D97-AF65-F5344CB8AC3E}">
        <p14:creationId xmlns:p14="http://schemas.microsoft.com/office/powerpoint/2010/main" val="643211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・被害は大企業だけではなく、中小企業でも多く発生している</a:t>
            </a:r>
          </a:p>
          <a:p>
            <a:r>
              <a:rPr kumimoji="1" lang="ja-JP" altLang="en-US" dirty="0"/>
              <a:t>・中小企業においても数千万円単位、億単位の損害が発生している</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40</a:t>
            </a:fld>
            <a:endParaRPr kumimoji="1" lang="ja-JP" altLang="en-US"/>
          </a:p>
        </p:txBody>
      </p:sp>
    </p:spTree>
    <p:extLst>
      <p:ext uri="{BB962C8B-B14F-4D97-AF65-F5344CB8AC3E}">
        <p14:creationId xmlns:p14="http://schemas.microsoft.com/office/powerpoint/2010/main" val="1122396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63F86-C362-3F34-4B0D-5213BCE4C7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B0A3131-556E-1012-371C-A992B887EFC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685653-0DD2-90AA-FD58-E09DD91B7091}"/>
              </a:ext>
            </a:extLst>
          </p:cNvPr>
          <p:cNvSpPr>
            <a:spLocks noGrp="1"/>
          </p:cNvSpPr>
          <p:nvPr>
            <p:ph type="body" idx="1"/>
          </p:nvPr>
        </p:nvSpPr>
        <p:spPr/>
        <p:txBody>
          <a:bodyPr/>
          <a:lstStyle/>
          <a:p>
            <a:endParaRPr lang="ja-JP" altLang="en-US" dirty="0"/>
          </a:p>
        </p:txBody>
      </p:sp>
      <p:sp>
        <p:nvSpPr>
          <p:cNvPr id="4" name="フッター プレースホルダー 3">
            <a:extLst>
              <a:ext uri="{FF2B5EF4-FFF2-40B4-BE49-F238E27FC236}">
                <a16:creationId xmlns:a16="http://schemas.microsoft.com/office/drawing/2014/main" id="{BA84C4F6-DF3B-6684-D950-6F1DA67DE13B}"/>
              </a:ext>
            </a:extLst>
          </p:cNvPr>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a:extLst>
              <a:ext uri="{FF2B5EF4-FFF2-40B4-BE49-F238E27FC236}">
                <a16:creationId xmlns:a16="http://schemas.microsoft.com/office/drawing/2014/main" id="{AA632C10-D303-7B5E-0B1D-3BA76EE734C6}"/>
              </a:ext>
            </a:extLst>
          </p:cNvPr>
          <p:cNvSpPr>
            <a:spLocks noGrp="1"/>
          </p:cNvSpPr>
          <p:nvPr>
            <p:ph type="sldNum" sz="quarter" idx="11"/>
          </p:nvPr>
        </p:nvSpPr>
        <p:spPr/>
        <p:txBody>
          <a:bodyPr/>
          <a:lstStyle/>
          <a:p>
            <a:fld id="{7AE8966F-867B-47AB-B9D3-7B7B06F59386}" type="slidenum">
              <a:rPr kumimoji="1" lang="ja-JP" altLang="en-US" smtClean="0"/>
              <a:t>41</a:t>
            </a:fld>
            <a:endParaRPr kumimoji="1" lang="ja-JP" altLang="en-US"/>
          </a:p>
        </p:txBody>
      </p:sp>
    </p:spTree>
    <p:extLst>
      <p:ext uri="{BB962C8B-B14F-4D97-AF65-F5344CB8AC3E}">
        <p14:creationId xmlns:p14="http://schemas.microsoft.com/office/powerpoint/2010/main" val="196450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・インシデント損害額調査レポートは、</a:t>
            </a:r>
            <a:r>
              <a:rPr kumimoji="1" lang="en-US" altLang="ja-JP" dirty="0"/>
              <a:t>JNSA</a:t>
            </a:r>
            <a:r>
              <a:rPr kumimoji="1" lang="ja-JP" altLang="en-US" dirty="0"/>
              <a:t>（日本ネットワークセキュリティ協会）というセキュリティに携わる多くの組織が加盟する業界団体がインシデントが発生した場合に発生しうる損害額をまとめたレポート</a:t>
            </a:r>
          </a:p>
          <a:p>
            <a:r>
              <a:rPr kumimoji="1" lang="ja-JP" altLang="en-US" dirty="0"/>
              <a:t>本紙と別紙に二部構成</a:t>
            </a:r>
          </a:p>
          <a:p>
            <a:r>
              <a:rPr kumimoji="1" lang="ja-JP" altLang="en-US" dirty="0"/>
              <a:t>・本紙は、サイバー攻撃被害によるインシデントへの対応をアウトソーシングした場合に「いくらかかるか」「誰に依頼できるか」をまとめたもの</a:t>
            </a:r>
          </a:p>
          <a:p>
            <a:r>
              <a:rPr kumimoji="1" lang="ja-JP" altLang="en-US" dirty="0"/>
              <a:t>・インシデントが起きたとき、なかなか自組織だけでは対応できない。そういった中で、アウトソーシングは必要</a:t>
            </a:r>
          </a:p>
          <a:p>
            <a:r>
              <a:rPr kumimoji="1" lang="ja-JP" altLang="en-US" dirty="0"/>
              <a:t>・別紙は、実際に被害に遭った組織を報道等からリストアップし、その被害組織に対してアンケートを実施して、その結果をレポートとしてまとめたもの</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3</a:t>
            </a:fld>
            <a:endParaRPr kumimoji="1" lang="ja-JP" altLang="en-US"/>
          </a:p>
        </p:txBody>
      </p:sp>
    </p:spTree>
    <p:extLst>
      <p:ext uri="{BB962C8B-B14F-4D97-AF65-F5344CB8AC3E}">
        <p14:creationId xmlns:p14="http://schemas.microsoft.com/office/powerpoint/2010/main" val="3271615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□説明のポイント</a:t>
            </a:r>
          </a:p>
          <a:p>
            <a:r>
              <a:rPr lang="ja-JP" altLang="en-US" dirty="0"/>
              <a:t>・サイバー攻撃受けるとお金がかかる</a:t>
            </a:r>
          </a:p>
          <a:p>
            <a:r>
              <a:rPr lang="ja-JP" altLang="en-US" dirty="0"/>
              <a:t>・ケースによっては数千万から億単位の損失がでることも珍しくない</a:t>
            </a:r>
          </a:p>
          <a:p>
            <a:r>
              <a:rPr lang="ja-JP" altLang="en-US" dirty="0"/>
              <a:t>・サイバー攻撃の被害を発生させないためにも、セキュリティ対策を見直し、強化していただくことをお願いいたします</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42</a:t>
            </a:fld>
            <a:endParaRPr kumimoji="1" lang="ja-JP" altLang="en-US"/>
          </a:p>
        </p:txBody>
      </p:sp>
    </p:spTree>
    <p:extLst>
      <p:ext uri="{BB962C8B-B14F-4D97-AF65-F5344CB8AC3E}">
        <p14:creationId xmlns:p14="http://schemas.microsoft.com/office/powerpoint/2010/main" val="2995836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43</a:t>
            </a:fld>
            <a:endParaRPr kumimoji="1" lang="ja-JP" altLang="en-US"/>
          </a:p>
        </p:txBody>
      </p:sp>
    </p:spTree>
    <p:extLst>
      <p:ext uri="{BB962C8B-B14F-4D97-AF65-F5344CB8AC3E}">
        <p14:creationId xmlns:p14="http://schemas.microsoft.com/office/powerpoint/2010/main" val="98997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・経営判断には、発生しうる損害の理解が必要不可欠</a:t>
            </a:r>
          </a:p>
          <a:p>
            <a:r>
              <a:rPr kumimoji="1" lang="ja-JP" altLang="en-US" dirty="0"/>
              <a:t>・サイバー攻撃によって発生しうる影響を金銭的な損害として説明・認識することで、判断に役立てていただきたい</a:t>
            </a:r>
          </a:p>
          <a:p>
            <a:endParaRPr kumimoji="1" lang="ja-JP" altLang="en-US" dirty="0"/>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4</a:t>
            </a:fld>
            <a:endParaRPr kumimoji="1" lang="ja-JP" altLang="en-US"/>
          </a:p>
        </p:txBody>
      </p:sp>
    </p:spTree>
    <p:extLst>
      <p:ext uri="{BB962C8B-B14F-4D97-AF65-F5344CB8AC3E}">
        <p14:creationId xmlns:p14="http://schemas.microsoft.com/office/powerpoint/2010/main" val="319203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5"/>
          </p:nvPr>
        </p:nvSpPr>
        <p:spPr/>
        <p:txBody>
          <a:bodyPr/>
          <a:lstStyle/>
          <a:p>
            <a:fld id="{7AE8966F-867B-47AB-B9D3-7B7B06F59386}" type="slidenum">
              <a:rPr kumimoji="1" lang="ja-JP" altLang="en-US" smtClean="0"/>
              <a:t>6</a:t>
            </a:fld>
            <a:endParaRPr kumimoji="1" lang="ja-JP" altLang="en-US"/>
          </a:p>
        </p:txBody>
      </p:sp>
    </p:spTree>
    <p:extLst>
      <p:ext uri="{BB962C8B-B14F-4D97-AF65-F5344CB8AC3E}">
        <p14:creationId xmlns:p14="http://schemas.microsoft.com/office/powerpoint/2010/main" val="65352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・インシデントが発覚すると、次のステップとしては初動対応および調査が必要になる</a:t>
            </a:r>
          </a:p>
          <a:p>
            <a:r>
              <a:rPr kumimoji="1" lang="ja-JP" altLang="en-US" dirty="0"/>
              <a:t>・初動対応とは、ネットワークの切断などにより被害の拡大を防ぐといった対応や関係各所（監督官庁や個人情報保護委員会など）への報告、警察への相談など</a:t>
            </a:r>
          </a:p>
          <a:p>
            <a:r>
              <a:rPr kumimoji="1" lang="ja-JP" altLang="en-US" dirty="0"/>
              <a:t>・初動対応と並行して、原因や情報漏えいの有無、その被害範囲などの調査も必要</a:t>
            </a:r>
          </a:p>
          <a:p>
            <a:r>
              <a:rPr kumimoji="1" lang="ja-JP" altLang="en-US" dirty="0"/>
              <a:t>・初動対応および調査の次のステップとして、外向きと内向きの対応が必要</a:t>
            </a:r>
          </a:p>
          <a:p>
            <a:r>
              <a:rPr kumimoji="1" lang="ja-JP" altLang="en-US" dirty="0"/>
              <a:t>・外向きの対応は、わかりやすく言えば、取引先であるとか、顧客へのお詫び等との対応など</a:t>
            </a:r>
          </a:p>
          <a:p>
            <a:r>
              <a:rPr kumimoji="1" lang="ja-JP" altLang="en-US" dirty="0"/>
              <a:t>・内向きの対応は被害を受けたシステムの復旧と再発防止策の策定も必要</a:t>
            </a:r>
          </a:p>
          <a:p>
            <a:r>
              <a:rPr kumimoji="1" lang="ja-JP" altLang="en-US" dirty="0"/>
              <a:t>・収束のためには多くのステップ・作業が必要</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7</a:t>
            </a:fld>
            <a:endParaRPr kumimoji="1" lang="ja-JP" altLang="en-US"/>
          </a:p>
        </p:txBody>
      </p:sp>
    </p:spTree>
    <p:extLst>
      <p:ext uri="{BB962C8B-B14F-4D97-AF65-F5344CB8AC3E}">
        <p14:creationId xmlns:p14="http://schemas.microsoft.com/office/powerpoint/2010/main" val="13369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A681-3C2F-1F91-4171-8DA0FC39D5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A5E49C-BE82-40BD-BE85-15A157155755}"/>
              </a:ext>
            </a:extLst>
          </p:cNvPr>
          <p:cNvSpPr>
            <a:spLocks noGrp="1" noRot="1" noChangeAspect="1"/>
          </p:cNvSpPr>
          <p:nvPr>
            <p:ph type="sldImg"/>
          </p:nvPr>
        </p:nvSpPr>
        <p:spPr>
          <a:xfrm>
            <a:off x="685800" y="1143000"/>
            <a:ext cx="5486400" cy="3086100"/>
          </a:xfrm>
        </p:spPr>
      </p:sp>
      <p:sp>
        <p:nvSpPr>
          <p:cNvPr id="3" name="ノート プレースホルダー 2">
            <a:extLst>
              <a:ext uri="{FF2B5EF4-FFF2-40B4-BE49-F238E27FC236}">
                <a16:creationId xmlns:a16="http://schemas.microsoft.com/office/drawing/2014/main" id="{90BBB50F-0A36-E3EB-75C0-DCC871429B9A}"/>
              </a:ext>
            </a:extLst>
          </p:cNvPr>
          <p:cNvSpPr>
            <a:spLocks noGrp="1"/>
          </p:cNvSpPr>
          <p:nvPr>
            <p:ph type="body" idx="1"/>
          </p:nvPr>
        </p:nvSpPr>
        <p:spPr/>
        <p:txBody>
          <a:bodyPr/>
          <a:lstStyle/>
          <a:p>
            <a:r>
              <a:rPr kumimoji="1" lang="ja-JP" altLang="en-US" dirty="0"/>
              <a:t>□説明のポイント</a:t>
            </a:r>
          </a:p>
          <a:p>
            <a:r>
              <a:rPr kumimoji="1" lang="ja-JP" altLang="en-US" dirty="0"/>
              <a:t>・収束のためには多くのステップ・作業が必要になり、自組織だけでの対応は困難</a:t>
            </a:r>
            <a:endParaRPr kumimoji="1" lang="en-US" altLang="ja-JP" dirty="0"/>
          </a:p>
          <a:p>
            <a:r>
              <a:rPr kumimoji="1" lang="ja-JP" altLang="en-US" dirty="0"/>
              <a:t>・必要に応じて専門の会社へのアウトソーシングも必要</a:t>
            </a:r>
          </a:p>
          <a:p>
            <a:endParaRPr kumimoji="1" lang="ja-JP" altLang="en-US" dirty="0"/>
          </a:p>
          <a:p>
            <a:endParaRPr kumimoji="1" lang="ja-JP" altLang="en-US" dirty="0"/>
          </a:p>
        </p:txBody>
      </p:sp>
      <p:sp>
        <p:nvSpPr>
          <p:cNvPr id="4" name="フッター プレースホルダー 3">
            <a:extLst>
              <a:ext uri="{FF2B5EF4-FFF2-40B4-BE49-F238E27FC236}">
                <a16:creationId xmlns:a16="http://schemas.microsoft.com/office/drawing/2014/main" id="{99D31888-49A4-6A4F-8C2C-0E63D1DE1BE4}"/>
              </a:ext>
            </a:extLst>
          </p:cNvPr>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a:extLst>
              <a:ext uri="{FF2B5EF4-FFF2-40B4-BE49-F238E27FC236}">
                <a16:creationId xmlns:a16="http://schemas.microsoft.com/office/drawing/2014/main" id="{EEEF1269-A031-6405-8B77-530782669EEC}"/>
              </a:ext>
            </a:extLst>
          </p:cNvPr>
          <p:cNvSpPr>
            <a:spLocks noGrp="1"/>
          </p:cNvSpPr>
          <p:nvPr>
            <p:ph type="sldNum" sz="quarter" idx="11"/>
          </p:nvPr>
        </p:nvSpPr>
        <p:spPr/>
        <p:txBody>
          <a:bodyPr/>
          <a:lstStyle/>
          <a:p>
            <a:fld id="{7AE8966F-867B-47AB-B9D3-7B7B06F59386}" type="slidenum">
              <a:rPr kumimoji="1" lang="ja-JP" altLang="en-US" smtClean="0"/>
              <a:t>8</a:t>
            </a:fld>
            <a:endParaRPr kumimoji="1" lang="ja-JP" altLang="en-US"/>
          </a:p>
        </p:txBody>
      </p:sp>
    </p:spTree>
    <p:extLst>
      <p:ext uri="{BB962C8B-B14F-4D97-AF65-F5344CB8AC3E}">
        <p14:creationId xmlns:p14="http://schemas.microsoft.com/office/powerpoint/2010/main" val="176966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dirty="0"/>
              <a:t>□説明のポイント</a:t>
            </a:r>
          </a:p>
          <a:p>
            <a:r>
              <a:rPr kumimoji="1" lang="ja-JP" altLang="en-US" dirty="0"/>
              <a:t>・インシデント対応には多くの場合、外部の専門の会社へのアウトソーシングが不可欠</a:t>
            </a:r>
          </a:p>
          <a:p>
            <a:r>
              <a:rPr kumimoji="1" lang="ja-JP" altLang="en-US" dirty="0"/>
              <a:t>・各種の事故（インシデント）対応をアウトソーシングするための費用や自組織で直接負担する費用が費用損害（事故対応損害）</a:t>
            </a:r>
          </a:p>
          <a:p>
            <a:r>
              <a:rPr kumimoji="1" lang="ja-JP" altLang="en-US" dirty="0"/>
              <a:t>・直接的な事故対応に加え、その他の損害も発生する可能性がある（</a:t>
            </a:r>
            <a:r>
              <a:rPr kumimoji="1" lang="en-US" altLang="ja-JP" dirty="0"/>
              <a:t>2.</a:t>
            </a:r>
            <a:r>
              <a:rPr kumimoji="1" lang="ja-JP" altLang="en-US" dirty="0"/>
              <a:t>賠償損害</a:t>
            </a:r>
            <a:r>
              <a:rPr kumimoji="1" lang="en-US" altLang="ja-JP" dirty="0"/>
              <a:t>~6.</a:t>
            </a:r>
            <a:r>
              <a:rPr kumimoji="1" lang="ja-JP" altLang="en-US" dirty="0"/>
              <a:t>無形損害の記載内容をご紹介ください）</a:t>
            </a:r>
          </a:p>
        </p:txBody>
      </p:sp>
      <p:sp>
        <p:nvSpPr>
          <p:cNvPr id="4" name="フッター プレースホルダー 3"/>
          <p:cNvSpPr>
            <a:spLocks noGrp="1"/>
          </p:cNvSpPr>
          <p:nvPr>
            <p:ph type="ftr" sz="quarter" idx="10"/>
          </p:nvPr>
        </p:nvSpPr>
        <p:spPr/>
        <p:txBody>
          <a:bodyPr/>
          <a:lstStyle/>
          <a:p>
            <a:r>
              <a:rPr lang="en-US" altLang="ja-JP"/>
              <a:t>​‌Public‌​</a:t>
            </a:r>
            <a:endParaRPr lang="ja-JP" altLang="en-US"/>
          </a:p>
        </p:txBody>
      </p:sp>
      <p:sp>
        <p:nvSpPr>
          <p:cNvPr id="5" name="スライド番号プレースホルダー 4"/>
          <p:cNvSpPr>
            <a:spLocks noGrp="1"/>
          </p:cNvSpPr>
          <p:nvPr>
            <p:ph type="sldNum" sz="quarter" idx="11"/>
          </p:nvPr>
        </p:nvSpPr>
        <p:spPr/>
        <p:txBody>
          <a:bodyPr/>
          <a:lstStyle/>
          <a:p>
            <a:fld id="{7AE8966F-867B-47AB-B9D3-7B7B06F59386}" type="slidenum">
              <a:rPr kumimoji="1" lang="ja-JP" altLang="en-US" smtClean="0"/>
              <a:t>9</a:t>
            </a:fld>
            <a:endParaRPr kumimoji="1" lang="ja-JP" altLang="en-US"/>
          </a:p>
        </p:txBody>
      </p:sp>
    </p:spTree>
    <p:extLst>
      <p:ext uri="{BB962C8B-B14F-4D97-AF65-F5344CB8AC3E}">
        <p14:creationId xmlns:p14="http://schemas.microsoft.com/office/powerpoint/2010/main" val="1911699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レイアウト1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5581"/>
            <a:ext cx="10363200" cy="2121705"/>
          </a:xfrm>
          <a:prstGeom prst="rect">
            <a:avLst/>
          </a:prstGeom>
        </p:spPr>
        <p:txBody>
          <a:bodyPr anchor="b">
            <a:normAutofit/>
          </a:bodyPr>
          <a:lstStyle>
            <a:lvl1pPr algn="ctr">
              <a:defRPr sz="5400">
                <a:solidFill>
                  <a:schemeClr val="tx1">
                    <a:lumMod val="75000"/>
                    <a:lumOff val="25000"/>
                  </a:schemeClr>
                </a:solidFill>
                <a:latin typeface="+mj-ea"/>
                <a:ea typeface="+mj-ea"/>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524000" y="3940177"/>
            <a:ext cx="9144000" cy="1655762"/>
          </a:xfrm>
          <a:prstGeom prst="rect">
            <a:avLst/>
          </a:prstGeom>
        </p:spPr>
        <p:txBody>
          <a:bodyPr/>
          <a:lstStyle>
            <a:lvl1pPr marL="0" indent="0" algn="ctr">
              <a:buNone/>
              <a:defRPr sz="2400">
                <a:solidFill>
                  <a:schemeClr val="tx1">
                    <a:lumMod val="75000"/>
                    <a:lumOff val="25000"/>
                  </a:schemeClr>
                </a:solidFill>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pic>
        <p:nvPicPr>
          <p:cNvPr id="14" name="図 13">
            <a:extLst>
              <a:ext uri="{FF2B5EF4-FFF2-40B4-BE49-F238E27FC236}">
                <a16:creationId xmlns:a16="http://schemas.microsoft.com/office/drawing/2014/main" id="{C4D55CD9-B296-4A20-9A81-22523F94CD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6522"/>
            <a:ext cx="12192000" cy="955040"/>
          </a:xfrm>
          <a:prstGeom prst="rect">
            <a:avLst/>
          </a:prstGeom>
        </p:spPr>
      </p:pic>
      <p:sp>
        <p:nvSpPr>
          <p:cNvPr id="5" name="フッター プレースホルダー 4">
            <a:extLst>
              <a:ext uri="{FF2B5EF4-FFF2-40B4-BE49-F238E27FC236}">
                <a16:creationId xmlns:a16="http://schemas.microsoft.com/office/drawing/2014/main" id="{D3A7A30C-C6E9-7468-F126-1B505E022BEC}"/>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tx1">
                    <a:lumMod val="75000"/>
                    <a:lumOff val="25000"/>
                  </a:schemeClr>
                </a:solidFill>
                <a:latin typeface="Meiryo UI" panose="020B0604030504040204" pitchFamily="50" charset="-128"/>
                <a:ea typeface="Meiryo UI" panose="020B0604030504040204" pitchFamily="50" charset="-128"/>
              </a:defRPr>
            </a:lvl1pPr>
          </a:lstStyle>
          <a:p>
            <a:pPr>
              <a:defRPr/>
            </a:pPr>
            <a:r>
              <a:rPr lang="en-US" altLang="ja-JP" dirty="0"/>
              <a:t>Copyright  2024   JNSA</a:t>
            </a:r>
            <a:r>
              <a:rPr lang="ja-JP" altLang="en-US" dirty="0"/>
              <a:t>（日本ネットワークセキュリティ協会 ​‌）​</a:t>
            </a:r>
            <a:endParaRPr lang="en-US" altLang="ja-JP" dirty="0"/>
          </a:p>
          <a:p>
            <a:pPr>
              <a:defRPr/>
            </a:pPr>
            <a:endParaRPr lang="en-US" altLang="ja-JP" dirty="0"/>
          </a:p>
        </p:txBody>
      </p:sp>
    </p:spTree>
    <p:extLst>
      <p:ext uri="{BB962C8B-B14F-4D97-AF65-F5344CB8AC3E}">
        <p14:creationId xmlns:p14="http://schemas.microsoft.com/office/powerpoint/2010/main" val="91626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レイアウト1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304799" y="260788"/>
            <a:ext cx="9865217" cy="584925"/>
          </a:xfrm>
          <a:prstGeom prst="rect">
            <a:avLst/>
          </a:prstGeom>
        </p:spPr>
        <p:txBody>
          <a:bodyPr>
            <a:noAutofit/>
          </a:bodyPr>
          <a:lstStyle>
            <a:lvl1pPr>
              <a:lnSpc>
                <a:spcPct val="100000"/>
              </a:lnSpc>
              <a:defRPr sz="4000" b="1">
                <a:solidFill>
                  <a:schemeClr val="tx1">
                    <a:lumMod val="75000"/>
                    <a:lumOff val="25000"/>
                  </a:schemeClr>
                </a:solidFill>
              </a:defRPr>
            </a:lvl1pPr>
          </a:lstStyle>
          <a:p>
            <a:endParaRPr lang="en-US" dirty="0"/>
          </a:p>
        </p:txBody>
      </p:sp>
      <p:sp>
        <p:nvSpPr>
          <p:cNvPr id="8" name="Rectangle 9"/>
          <p:cNvSpPr>
            <a:spLocks noChangeArrowheads="1"/>
          </p:cNvSpPr>
          <p:nvPr userDrawn="1"/>
        </p:nvSpPr>
        <p:spPr bwMode="auto">
          <a:xfrm>
            <a:off x="304800" y="908259"/>
            <a:ext cx="11582400" cy="1524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endParaRPr lang="ja-JP" altLang="en-US" sz="2400"/>
          </a:p>
        </p:txBody>
      </p:sp>
      <p:graphicFrame>
        <p:nvGraphicFramePr>
          <p:cNvPr id="3" name="Object 8">
            <a:extLst>
              <a:ext uri="{FF2B5EF4-FFF2-40B4-BE49-F238E27FC236}">
                <a16:creationId xmlns:a16="http://schemas.microsoft.com/office/drawing/2014/main" id="{8F1F7FC8-FE21-8207-3BEA-BD2438089973}"/>
              </a:ext>
            </a:extLst>
          </p:cNvPr>
          <p:cNvGraphicFramePr>
            <a:graphicFrameLocks noChangeAspect="1"/>
          </p:cNvGraphicFramePr>
          <p:nvPr userDrawn="1">
            <p:extLst>
              <p:ext uri="{D42A27DB-BD31-4B8C-83A1-F6EECF244321}">
                <p14:modId xmlns:p14="http://schemas.microsoft.com/office/powerpoint/2010/main" val="1986201551"/>
              </p:ext>
            </p:extLst>
          </p:nvPr>
        </p:nvGraphicFramePr>
        <p:xfrm>
          <a:off x="10591800" y="256940"/>
          <a:ext cx="1295400" cy="504825"/>
        </p:xfrm>
        <a:graphic>
          <a:graphicData uri="http://schemas.openxmlformats.org/presentationml/2006/ole">
            <mc:AlternateContent xmlns:mc="http://schemas.openxmlformats.org/markup-compatibility/2006">
              <mc:Choice xmlns:v="urn:schemas-microsoft-com:vml" Requires="v">
                <p:oleObj name="Photo Editor ｲﾒｰｼﾞ" r:id="rId2" imgW="7020905" imgH="2734057" progId="MSPhotoEd.3">
                  <p:embed/>
                </p:oleObj>
              </mc:Choice>
              <mc:Fallback>
                <p:oleObj name="Photo Editor ｲﾒｰｼﾞ" r:id="rId2" imgW="7020905" imgH="2734057" progId="MSPhotoEd.3">
                  <p:embed/>
                  <p:pic>
                    <p:nvPicPr>
                      <p:cNvPr id="8" name="Object 8">
                        <a:extLst>
                          <a:ext uri="{FF2B5EF4-FFF2-40B4-BE49-F238E27FC236}">
                            <a16:creationId xmlns:a16="http://schemas.microsoft.com/office/drawing/2014/main" id="{B77D118F-530C-0480-49E1-595BF33AA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256940"/>
                        <a:ext cx="1295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 name="フッター プレースホルダー 4">
            <a:extLst>
              <a:ext uri="{FF2B5EF4-FFF2-40B4-BE49-F238E27FC236}">
                <a16:creationId xmlns:a16="http://schemas.microsoft.com/office/drawing/2014/main" id="{E42D0361-8A27-6602-B0B5-4589E499F82C}"/>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tx1">
                    <a:lumMod val="75000"/>
                    <a:lumOff val="25000"/>
                  </a:schemeClr>
                </a:solidFill>
                <a:latin typeface="Meiryo UI" panose="020B0604030504040204" pitchFamily="50" charset="-128"/>
                <a:ea typeface="Meiryo UI" panose="020B0604030504040204" pitchFamily="50" charset="-128"/>
              </a:defRPr>
            </a:lvl1p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410134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レイアウト1中間タイトル">
    <p:spTree>
      <p:nvGrpSpPr>
        <p:cNvPr id="1" name=""/>
        <p:cNvGrpSpPr/>
        <p:nvPr/>
      </p:nvGrpSpPr>
      <p:grpSpPr>
        <a:xfrm>
          <a:off x="0" y="0"/>
          <a:ext cx="0" cy="0"/>
          <a:chOff x="0" y="0"/>
          <a:chExt cx="0" cy="0"/>
        </a:xfrm>
      </p:grpSpPr>
      <p:sp>
        <p:nvSpPr>
          <p:cNvPr id="8" name="Rectangle 9"/>
          <p:cNvSpPr>
            <a:spLocks noChangeArrowheads="1"/>
          </p:cNvSpPr>
          <p:nvPr userDrawn="1"/>
        </p:nvSpPr>
        <p:spPr bwMode="auto">
          <a:xfrm>
            <a:off x="304800" y="3671368"/>
            <a:ext cx="11582400" cy="15240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defRPr/>
            </a:pPr>
            <a:endParaRPr lang="ja-JP" altLang="en-US" sz="2400"/>
          </a:p>
        </p:txBody>
      </p:sp>
      <p:sp>
        <p:nvSpPr>
          <p:cNvPr id="10" name="タイトル 9"/>
          <p:cNvSpPr>
            <a:spLocks noGrp="1"/>
          </p:cNvSpPr>
          <p:nvPr>
            <p:ph type="title"/>
          </p:nvPr>
        </p:nvSpPr>
        <p:spPr>
          <a:xfrm>
            <a:off x="304800" y="2864188"/>
            <a:ext cx="11582400" cy="807180"/>
          </a:xfrm>
          <a:prstGeom prst="rect">
            <a:avLst/>
          </a:prstGeom>
        </p:spPr>
        <p:txBody>
          <a:bodyPr/>
          <a:lstStyle/>
          <a:p>
            <a:r>
              <a:rPr kumimoji="1" lang="ja-JP" altLang="en-US" dirty="0"/>
              <a:t>マスター タイトルの書式設定</a:t>
            </a:r>
          </a:p>
        </p:txBody>
      </p:sp>
      <p:sp>
        <p:nvSpPr>
          <p:cNvPr id="13" name="Subtitle 2"/>
          <p:cNvSpPr>
            <a:spLocks noGrp="1"/>
          </p:cNvSpPr>
          <p:nvPr>
            <p:ph type="subTitle" idx="1"/>
          </p:nvPr>
        </p:nvSpPr>
        <p:spPr>
          <a:xfrm>
            <a:off x="304800" y="3899920"/>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graphicFrame>
        <p:nvGraphicFramePr>
          <p:cNvPr id="2" name="Object 8">
            <a:extLst>
              <a:ext uri="{FF2B5EF4-FFF2-40B4-BE49-F238E27FC236}">
                <a16:creationId xmlns:a16="http://schemas.microsoft.com/office/drawing/2014/main" id="{7956BE55-6570-9207-A6F8-AB5CAE4F27D0}"/>
              </a:ext>
            </a:extLst>
          </p:cNvPr>
          <p:cNvGraphicFramePr>
            <a:graphicFrameLocks noChangeAspect="1"/>
          </p:cNvGraphicFramePr>
          <p:nvPr userDrawn="1">
            <p:extLst>
              <p:ext uri="{D42A27DB-BD31-4B8C-83A1-F6EECF244321}">
                <p14:modId xmlns:p14="http://schemas.microsoft.com/office/powerpoint/2010/main" val="1986201551"/>
              </p:ext>
            </p:extLst>
          </p:nvPr>
        </p:nvGraphicFramePr>
        <p:xfrm>
          <a:off x="10591800" y="256940"/>
          <a:ext cx="1295400" cy="504825"/>
        </p:xfrm>
        <a:graphic>
          <a:graphicData uri="http://schemas.openxmlformats.org/presentationml/2006/ole">
            <mc:AlternateContent xmlns:mc="http://schemas.openxmlformats.org/markup-compatibility/2006">
              <mc:Choice xmlns:v="urn:schemas-microsoft-com:vml" Requires="v">
                <p:oleObj name="Photo Editor ｲﾒｰｼﾞ" r:id="rId2" imgW="7020905" imgH="2734057" progId="MSPhotoEd.3">
                  <p:embed/>
                </p:oleObj>
              </mc:Choice>
              <mc:Fallback>
                <p:oleObj name="Photo Editor ｲﾒｰｼﾞ" r:id="rId2" imgW="7020905" imgH="2734057" progId="MSPhotoEd.3">
                  <p:embed/>
                  <p:pic>
                    <p:nvPicPr>
                      <p:cNvPr id="8" name="Object 8">
                        <a:extLst>
                          <a:ext uri="{FF2B5EF4-FFF2-40B4-BE49-F238E27FC236}">
                            <a16:creationId xmlns:a16="http://schemas.microsoft.com/office/drawing/2014/main" id="{B77D118F-530C-0480-49E1-595BF33AA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256940"/>
                        <a:ext cx="1295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フッター プレースホルダー 4">
            <a:extLst>
              <a:ext uri="{FF2B5EF4-FFF2-40B4-BE49-F238E27FC236}">
                <a16:creationId xmlns:a16="http://schemas.microsoft.com/office/drawing/2014/main" id="{CBEA494E-DA29-D3F8-0EC6-3C37636774DD}"/>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tx1">
                    <a:lumMod val="75000"/>
                    <a:lumOff val="25000"/>
                  </a:schemeClr>
                </a:solidFill>
                <a:latin typeface="Meiryo UI" panose="020B0604030504040204" pitchFamily="50" charset="-128"/>
                <a:ea typeface="Meiryo UI" panose="020B0604030504040204" pitchFamily="50" charset="-128"/>
              </a:defRPr>
            </a:lvl1p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55572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427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レイアウト1最終スライド">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C1C5CF9-4C65-45D8-8E31-976EFD4749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11432" y="3007467"/>
            <a:ext cx="2169135" cy="843065"/>
          </a:xfrm>
          <a:prstGeom prst="rect">
            <a:avLst/>
          </a:prstGeom>
        </p:spPr>
      </p:pic>
      <p:sp>
        <p:nvSpPr>
          <p:cNvPr id="2" name="フッター プレースホルダー 4">
            <a:extLst>
              <a:ext uri="{FF2B5EF4-FFF2-40B4-BE49-F238E27FC236}">
                <a16:creationId xmlns:a16="http://schemas.microsoft.com/office/drawing/2014/main" id="{D8A7DB4C-FC29-BEE5-BD3A-0320A6BB0E13}"/>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tx1">
                    <a:lumMod val="75000"/>
                    <a:lumOff val="25000"/>
                  </a:schemeClr>
                </a:solidFill>
                <a:latin typeface="Meiryo UI" panose="020B0604030504040204" pitchFamily="50" charset="-128"/>
                <a:ea typeface="Meiryo UI" panose="020B0604030504040204" pitchFamily="50" charset="-128"/>
              </a:defRPr>
            </a:lvl1p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36141769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31147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74" r:id="rId4"/>
    <p:sldLayoutId id="2147483669" r:id="rId5"/>
  </p:sldLayoutIdLst>
  <p:hf sldNum="0" hdr="0" dt="0"/>
  <p:txStyles>
    <p:titleStyle>
      <a:lvl1pPr algn="l" defTabSz="914400" rtl="0" eaLnBrk="1" latinLnBrk="0" hangingPunct="1">
        <a:lnSpc>
          <a:spcPct val="10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本報告書のご利用に関してのお願い</a:t>
            </a:r>
          </a:p>
        </p:txBody>
      </p:sp>
      <p:sp>
        <p:nvSpPr>
          <p:cNvPr id="5" name="テキスト ボックス 4"/>
          <p:cNvSpPr txBox="1"/>
          <p:nvPr/>
        </p:nvSpPr>
        <p:spPr>
          <a:xfrm>
            <a:off x="182137" y="1231358"/>
            <a:ext cx="11671610" cy="4946418"/>
          </a:xfrm>
          <a:prstGeom prst="rect">
            <a:avLst/>
          </a:prstGeom>
          <a:solidFill>
            <a:schemeClr val="bg1"/>
          </a:solidFill>
          <a:ln>
            <a:noFill/>
          </a:ln>
        </p:spPr>
        <p:txBody>
          <a:bodyPr wrap="square" rtlCol="0">
            <a:noAutofit/>
          </a:bodyPr>
          <a:lstStyle/>
          <a:p>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本報告書は、社内研修などで活用いただけるよう</a:t>
            </a:r>
            <a:r>
              <a:rPr lang="en-US" altLang="ja-JP" sz="2000" dirty="0" err="1">
                <a:solidFill>
                  <a:schemeClr val="tx1">
                    <a:lumMod val="75000"/>
                    <a:lumOff val="25000"/>
                  </a:schemeClr>
                </a:solidFill>
                <a:latin typeface="Meiryo UI" panose="020B0604030504040204" pitchFamily="50" charset="-128"/>
                <a:ea typeface="Meiryo UI" panose="020B0604030504040204" pitchFamily="50" charset="-128"/>
              </a:rPr>
              <a:t>pptx</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の形式で提供しております。</a:t>
            </a:r>
            <a:b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内容を改変いただくことを目的としておりません。</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本報告書の内容をご利用の際には、以下の事項に注意いただき、ご同意の上、ご利用ください。</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en-US" sz="20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本報告書内の図表、数値を引用の際には、内容は改変しないこと。ただし、見やすくする目的であれば問題ありません。</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イラストについては、本報告書の制作者が著作権を保持するわけではございませんので、</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　　　　本報告書からの転用、再利用を禁止させていただきます。</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見やすくする目的で、報告書内の情報を引用する際に抜粋や拡大等するにあたり、報告書内の意図することに著しく誤解を与えないようにすること。</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著作権および報告書の内容についての権利は</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JNSA</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もしくは報告書の執筆者、ワーキンググループまたは報告書内の情報を提供した者が保持しております。ダウンロードされたコンテンツにおいて、製作者や提供者がそれらの権利を放棄するものではないこと。</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次の</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URL</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の「</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転載・引用の条件</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」に同意いただくこと。</a:t>
            </a:r>
            <a:b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b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https://www.jnsa.org/aboutus/information/quote.html</a:t>
            </a:r>
            <a:endParaRPr kumimoji="1" lang="ja-JP" altLang="en-US" sz="20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　できましたら、転載・引用のご報告をいただけますと有難く存じます。今後の活動の参考にさせていただきます。</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endParaRPr lang="ja-JP" altLang="en-US" sz="2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フッター プレースホルダー 2">
            <a:extLst>
              <a:ext uri="{FF2B5EF4-FFF2-40B4-BE49-F238E27FC236}">
                <a16:creationId xmlns:a16="http://schemas.microsoft.com/office/drawing/2014/main" id="{77F8BF48-406A-7BAF-F9DE-143A3EA5A69C}"/>
              </a:ext>
            </a:extLst>
          </p:cNvPr>
          <p:cNvSpPr>
            <a:spLocks noGrp="1"/>
          </p:cNvSpPr>
          <p:nvPr>
            <p:ph type="ftr" sz="quarter" idx="3"/>
          </p:nvPr>
        </p:nvSpPr>
        <p:spPr/>
        <p:txBody>
          <a:bodyPr/>
          <a:lstStyle/>
          <a:p>
            <a:pPr>
              <a:defRPr/>
            </a:pPr>
            <a:r>
              <a:rPr lang="en-US" altLang="ja-JP" dirty="0"/>
              <a:t>Copyright  2024   JNSA</a:t>
            </a:r>
            <a:r>
              <a:rPr lang="ja-JP" altLang="en-US" dirty="0"/>
              <a:t>（日本ネットワークセキュリティ協会 ​‌）​</a:t>
            </a:r>
            <a:endParaRPr lang="en-US" altLang="ja-JP" dirty="0"/>
          </a:p>
          <a:p>
            <a:pPr>
              <a:defRPr/>
            </a:pPr>
            <a:endParaRPr lang="en-US" altLang="ja-JP" dirty="0"/>
          </a:p>
        </p:txBody>
      </p:sp>
    </p:spTree>
    <p:extLst>
      <p:ext uri="{BB962C8B-B14F-4D97-AF65-F5344CB8AC3E}">
        <p14:creationId xmlns:p14="http://schemas.microsoft.com/office/powerpoint/2010/main" val="79255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インシデント発生時において生じる損害</a:t>
            </a:r>
          </a:p>
        </p:txBody>
      </p:sp>
      <p:grpSp>
        <p:nvGrpSpPr>
          <p:cNvPr id="19" name="グループ化 18">
            <a:extLst>
              <a:ext uri="{FF2B5EF4-FFF2-40B4-BE49-F238E27FC236}">
                <a16:creationId xmlns:a16="http://schemas.microsoft.com/office/drawing/2014/main" id="{F7BFA232-770D-B978-6735-DFFEBB617437}"/>
              </a:ext>
            </a:extLst>
          </p:cNvPr>
          <p:cNvGrpSpPr/>
          <p:nvPr/>
        </p:nvGrpSpPr>
        <p:grpSpPr>
          <a:xfrm>
            <a:off x="281940" y="1807333"/>
            <a:ext cx="11605261" cy="4744433"/>
            <a:chOff x="281940" y="1185811"/>
            <a:chExt cx="11605261" cy="5074030"/>
          </a:xfrm>
        </p:grpSpPr>
        <p:sp>
          <p:nvSpPr>
            <p:cNvPr id="6" name="テキスト ボックス 18">
              <a:extLst>
                <a:ext uri="{FF2B5EF4-FFF2-40B4-BE49-F238E27FC236}">
                  <a16:creationId xmlns:a16="http://schemas.microsoft.com/office/drawing/2014/main" id="{99F96106-19A0-40E3-BF7B-BF15C4E26519}"/>
                </a:ext>
              </a:extLst>
            </p:cNvPr>
            <p:cNvSpPr txBox="1"/>
            <p:nvPr/>
          </p:nvSpPr>
          <p:spPr>
            <a:xfrm>
              <a:off x="305792" y="1185812"/>
              <a:ext cx="2639177" cy="671154"/>
            </a:xfrm>
            <a:prstGeom prst="rect">
              <a:avLst/>
            </a:prstGeom>
            <a:solidFill>
              <a:schemeClr val="tx2">
                <a:lumMod val="40000"/>
                <a:lumOff val="60000"/>
              </a:schemeClr>
            </a:solidFill>
            <a:ln w="6350">
              <a:solidFill>
                <a:prstClr val="black"/>
              </a:solidFill>
            </a:ln>
          </p:spPr>
          <p:txBody>
            <a:bodyPr rot="0" spcFirstLastPara="0" vert="horz" wrap="square" lIns="108000" tIns="108000" rIns="108000" bIns="0" numCol="1" spcCol="0" rtlCol="0" fromWordArt="0" anchor="ctr" anchorCtr="0" forceAA="0" compatLnSpc="1">
              <a:prstTxWarp prst="textNoShape">
                <a:avLst/>
              </a:prstTxWarp>
              <a:noAutofit/>
            </a:bodyPr>
            <a:lstStyle/>
            <a:p>
              <a:r>
                <a:rPr lang="ja-JP" sz="2000" b="1" kern="100" dirty="0">
                  <a:solidFill>
                    <a:schemeClr val="tx1">
                      <a:lumMod val="75000"/>
                      <a:lumOff val="25000"/>
                    </a:schemeClr>
                  </a:solidFill>
                  <a:effectLst/>
                  <a:latin typeface="+mn-ea"/>
                  <a:cs typeface="Times New Roman" panose="02020603050405020304" pitchFamily="18" charset="0"/>
                </a:rPr>
                <a:t>１．費用損害</a:t>
              </a:r>
              <a:br>
                <a:rPr lang="en-US" altLang="ja-JP" b="1" kern="100" dirty="0">
                  <a:solidFill>
                    <a:schemeClr val="tx1">
                      <a:lumMod val="75000"/>
                      <a:lumOff val="25000"/>
                    </a:schemeClr>
                  </a:solidFill>
                  <a:effectLst/>
                  <a:latin typeface="+mn-ea"/>
                  <a:cs typeface="Times New Roman" panose="02020603050405020304" pitchFamily="18" charset="0"/>
                </a:rPr>
              </a:br>
              <a:r>
                <a:rPr lang="ja-JP" altLang="en-US" b="1" kern="100" dirty="0">
                  <a:solidFill>
                    <a:schemeClr val="tx1">
                      <a:lumMod val="75000"/>
                      <a:lumOff val="25000"/>
                    </a:schemeClr>
                  </a:solidFill>
                  <a:latin typeface="+mn-ea"/>
                  <a:cs typeface="Times New Roman" panose="02020603050405020304" pitchFamily="18" charset="0"/>
                </a:rPr>
                <a:t>　</a:t>
              </a:r>
              <a:r>
                <a:rPr lang="ja-JP" b="1" kern="100" dirty="0">
                  <a:solidFill>
                    <a:schemeClr val="tx1">
                      <a:lumMod val="75000"/>
                      <a:lumOff val="25000"/>
                    </a:schemeClr>
                  </a:solidFill>
                  <a:effectLst/>
                  <a:latin typeface="+mn-ea"/>
                  <a:cs typeface="Times New Roman" panose="02020603050405020304" pitchFamily="18" charset="0"/>
                </a:rPr>
                <a:t>（事故対応損害）</a:t>
              </a:r>
              <a:endParaRPr lang="ja-JP" kern="100" dirty="0">
                <a:solidFill>
                  <a:schemeClr val="tx1">
                    <a:lumMod val="75000"/>
                    <a:lumOff val="25000"/>
                  </a:schemeClr>
                </a:solidFill>
                <a:effectLst/>
                <a:latin typeface="+mn-ea"/>
                <a:cs typeface="Times New Roman" panose="02020603050405020304" pitchFamily="18" charset="0"/>
              </a:endParaRPr>
            </a:p>
          </p:txBody>
        </p:sp>
        <p:sp>
          <p:nvSpPr>
            <p:cNvPr id="8" name="テキスト ボックス 19">
              <a:extLst>
                <a:ext uri="{FF2B5EF4-FFF2-40B4-BE49-F238E27FC236}">
                  <a16:creationId xmlns:a16="http://schemas.microsoft.com/office/drawing/2014/main" id="{0F61198F-C99A-4ECE-86F2-6264670158E7}"/>
                </a:ext>
              </a:extLst>
            </p:cNvPr>
            <p:cNvSpPr txBox="1"/>
            <p:nvPr/>
          </p:nvSpPr>
          <p:spPr>
            <a:xfrm>
              <a:off x="301817" y="2690434"/>
              <a:ext cx="2639177" cy="671151"/>
            </a:xfrm>
            <a:prstGeom prst="rect">
              <a:avLst/>
            </a:prstGeom>
            <a:solidFill>
              <a:schemeClr val="accent1">
                <a:lumMod val="40000"/>
                <a:lumOff val="60000"/>
              </a:schemeClr>
            </a:solidFill>
            <a:ln w="6350">
              <a:solidFill>
                <a:prstClr val="black"/>
              </a:solidFill>
            </a:ln>
          </p:spPr>
          <p:txBody>
            <a:bodyPr rot="0" spcFirstLastPara="0" vert="horz" wrap="square" lIns="108000" tIns="108000" rIns="108000" bIns="0" numCol="1" spcCol="0" rtlCol="0" fromWordArt="0" anchor="ctr" anchorCtr="0" forceAA="0" compatLnSpc="1">
              <a:prstTxWarp prst="textNoShape">
                <a:avLst/>
              </a:prstTxWarp>
              <a:noAutofit/>
            </a:bodyPr>
            <a:lstStyle/>
            <a:p>
              <a:pPr algn="just"/>
              <a:r>
                <a:rPr lang="ja-JP" sz="2000" b="1" kern="100" dirty="0">
                  <a:solidFill>
                    <a:schemeClr val="tx1">
                      <a:lumMod val="75000"/>
                      <a:lumOff val="25000"/>
                    </a:schemeClr>
                  </a:solidFill>
                  <a:effectLst/>
                  <a:latin typeface="+mn-ea"/>
                  <a:cs typeface="Times New Roman" panose="02020603050405020304" pitchFamily="18" charset="0"/>
                </a:rPr>
                <a:t>２．賠償損害</a:t>
              </a:r>
              <a:endParaRPr lang="ja-JP" kern="100" dirty="0">
                <a:solidFill>
                  <a:schemeClr val="tx1">
                    <a:lumMod val="75000"/>
                    <a:lumOff val="25000"/>
                  </a:schemeClr>
                </a:solidFill>
                <a:effectLst/>
                <a:latin typeface="+mn-ea"/>
                <a:cs typeface="Times New Roman" panose="02020603050405020304" pitchFamily="18" charset="0"/>
              </a:endParaRPr>
            </a:p>
          </p:txBody>
        </p:sp>
        <p:sp>
          <p:nvSpPr>
            <p:cNvPr id="9" name="テキスト ボックス 20">
              <a:extLst>
                <a:ext uri="{FF2B5EF4-FFF2-40B4-BE49-F238E27FC236}">
                  <a16:creationId xmlns:a16="http://schemas.microsoft.com/office/drawing/2014/main" id="{E08D30F8-189A-4A2E-A7D1-EC91A234665A}"/>
                </a:ext>
              </a:extLst>
            </p:cNvPr>
            <p:cNvSpPr txBox="1"/>
            <p:nvPr/>
          </p:nvSpPr>
          <p:spPr>
            <a:xfrm>
              <a:off x="291879" y="3407318"/>
              <a:ext cx="2639177" cy="671151"/>
            </a:xfrm>
            <a:prstGeom prst="rect">
              <a:avLst/>
            </a:prstGeom>
            <a:solidFill>
              <a:schemeClr val="accent3">
                <a:lumMod val="40000"/>
                <a:lumOff val="60000"/>
              </a:schemeClr>
            </a:solidFill>
            <a:ln w="6350">
              <a:solidFill>
                <a:prstClr val="black"/>
              </a:solidFill>
            </a:ln>
          </p:spPr>
          <p:txBody>
            <a:bodyPr rot="0" spcFirstLastPara="0" vert="horz" wrap="square" lIns="108000" tIns="108000" rIns="108000" bIns="0" numCol="1" spcCol="0" rtlCol="0" fromWordArt="0" anchor="ctr" anchorCtr="0" forceAA="0" compatLnSpc="1">
              <a:prstTxWarp prst="textNoShape">
                <a:avLst/>
              </a:prstTxWarp>
              <a:noAutofit/>
            </a:bodyPr>
            <a:lstStyle/>
            <a:p>
              <a:pPr algn="just"/>
              <a:r>
                <a:rPr lang="ja-JP" sz="2000" b="1" kern="100" dirty="0">
                  <a:solidFill>
                    <a:schemeClr val="tx1">
                      <a:lumMod val="75000"/>
                      <a:lumOff val="25000"/>
                    </a:schemeClr>
                  </a:solidFill>
                  <a:effectLst/>
                  <a:latin typeface="+mn-ea"/>
                  <a:cs typeface="Times New Roman" panose="02020603050405020304" pitchFamily="18" charset="0"/>
                </a:rPr>
                <a:t>３．利益損害</a:t>
              </a:r>
              <a:endParaRPr lang="ja-JP" kern="100" dirty="0">
                <a:solidFill>
                  <a:schemeClr val="tx1">
                    <a:lumMod val="75000"/>
                    <a:lumOff val="25000"/>
                  </a:schemeClr>
                </a:solidFill>
                <a:effectLst/>
                <a:latin typeface="+mn-ea"/>
                <a:cs typeface="Times New Roman" panose="02020603050405020304" pitchFamily="18" charset="0"/>
              </a:endParaRPr>
            </a:p>
          </p:txBody>
        </p:sp>
        <p:sp>
          <p:nvSpPr>
            <p:cNvPr id="10" name="テキスト ボックス 21">
              <a:extLst>
                <a:ext uri="{FF2B5EF4-FFF2-40B4-BE49-F238E27FC236}">
                  <a16:creationId xmlns:a16="http://schemas.microsoft.com/office/drawing/2014/main" id="{6D7BB55E-2644-417D-A260-E9C600C02678}"/>
                </a:ext>
              </a:extLst>
            </p:cNvPr>
            <p:cNvSpPr txBox="1"/>
            <p:nvPr/>
          </p:nvSpPr>
          <p:spPr>
            <a:xfrm>
              <a:off x="291879" y="4140236"/>
              <a:ext cx="2639177" cy="671151"/>
            </a:xfrm>
            <a:prstGeom prst="rect">
              <a:avLst/>
            </a:prstGeom>
            <a:solidFill>
              <a:schemeClr val="accent4">
                <a:lumMod val="40000"/>
                <a:lumOff val="60000"/>
              </a:schemeClr>
            </a:solidFill>
            <a:ln w="6350">
              <a:solidFill>
                <a:prstClr val="black"/>
              </a:solidFill>
            </a:ln>
          </p:spPr>
          <p:txBody>
            <a:bodyPr rot="0" spcFirstLastPara="0" vert="horz" wrap="square" lIns="108000" tIns="108000" rIns="108000" bIns="0" numCol="1" spcCol="0" rtlCol="0" fromWordArt="0" anchor="ctr" anchorCtr="0" forceAA="0" compatLnSpc="1">
              <a:prstTxWarp prst="textNoShape">
                <a:avLst/>
              </a:prstTxWarp>
              <a:noAutofit/>
            </a:bodyPr>
            <a:lstStyle/>
            <a:p>
              <a:pPr algn="just"/>
              <a:r>
                <a:rPr lang="ja-JP" sz="2000" b="1" kern="100" dirty="0">
                  <a:solidFill>
                    <a:schemeClr val="tx1">
                      <a:lumMod val="75000"/>
                      <a:lumOff val="25000"/>
                    </a:schemeClr>
                  </a:solidFill>
                  <a:effectLst/>
                  <a:latin typeface="+mn-ea"/>
                  <a:cs typeface="Times New Roman" panose="02020603050405020304" pitchFamily="18" charset="0"/>
                </a:rPr>
                <a:t>４．金銭損害</a:t>
              </a:r>
              <a:endParaRPr lang="ja-JP" kern="100" dirty="0">
                <a:solidFill>
                  <a:schemeClr val="tx1">
                    <a:lumMod val="75000"/>
                    <a:lumOff val="25000"/>
                  </a:schemeClr>
                </a:solidFill>
                <a:effectLst/>
                <a:latin typeface="+mn-ea"/>
                <a:cs typeface="Times New Roman" panose="02020603050405020304" pitchFamily="18" charset="0"/>
              </a:endParaRPr>
            </a:p>
          </p:txBody>
        </p:sp>
        <p:sp>
          <p:nvSpPr>
            <p:cNvPr id="11" name="テキスト ボックス 22">
              <a:extLst>
                <a:ext uri="{FF2B5EF4-FFF2-40B4-BE49-F238E27FC236}">
                  <a16:creationId xmlns:a16="http://schemas.microsoft.com/office/drawing/2014/main" id="{4ADEBE50-1133-4381-8EF8-4C287FAA9212}"/>
                </a:ext>
              </a:extLst>
            </p:cNvPr>
            <p:cNvSpPr txBox="1"/>
            <p:nvPr/>
          </p:nvSpPr>
          <p:spPr>
            <a:xfrm>
              <a:off x="291879" y="4865771"/>
              <a:ext cx="2639177" cy="671151"/>
            </a:xfrm>
            <a:prstGeom prst="rect">
              <a:avLst/>
            </a:prstGeom>
            <a:solidFill>
              <a:schemeClr val="accent5">
                <a:lumMod val="40000"/>
                <a:lumOff val="60000"/>
              </a:schemeClr>
            </a:solidFill>
            <a:ln w="6350">
              <a:solidFill>
                <a:prstClr val="black"/>
              </a:solidFill>
            </a:ln>
          </p:spPr>
          <p:txBody>
            <a:bodyPr rot="0" spcFirstLastPara="0" vert="horz" wrap="square" lIns="108000" tIns="108000" rIns="108000" bIns="0" numCol="1" spcCol="0" rtlCol="0" fromWordArt="0" anchor="ctr" anchorCtr="0" forceAA="0" compatLnSpc="1">
              <a:prstTxWarp prst="textNoShape">
                <a:avLst/>
              </a:prstTxWarp>
              <a:noAutofit/>
            </a:bodyPr>
            <a:lstStyle/>
            <a:p>
              <a:pPr algn="just"/>
              <a:r>
                <a:rPr lang="ja-JP" sz="2000" b="1" kern="100" dirty="0">
                  <a:solidFill>
                    <a:schemeClr val="tx1">
                      <a:lumMod val="75000"/>
                      <a:lumOff val="25000"/>
                    </a:schemeClr>
                  </a:solidFill>
                  <a:effectLst/>
                  <a:latin typeface="+mn-ea"/>
                  <a:cs typeface="Times New Roman" panose="02020603050405020304" pitchFamily="18" charset="0"/>
                </a:rPr>
                <a:t>５．行政損害</a:t>
              </a:r>
              <a:endParaRPr lang="ja-JP" kern="100" dirty="0">
                <a:solidFill>
                  <a:schemeClr val="tx1">
                    <a:lumMod val="75000"/>
                    <a:lumOff val="25000"/>
                  </a:schemeClr>
                </a:solidFill>
                <a:effectLst/>
                <a:latin typeface="+mn-ea"/>
                <a:cs typeface="Times New Roman" panose="02020603050405020304" pitchFamily="18" charset="0"/>
              </a:endParaRPr>
            </a:p>
          </p:txBody>
        </p:sp>
        <p:sp>
          <p:nvSpPr>
            <p:cNvPr id="12" name="テキスト ボックス 23">
              <a:extLst>
                <a:ext uri="{FF2B5EF4-FFF2-40B4-BE49-F238E27FC236}">
                  <a16:creationId xmlns:a16="http://schemas.microsoft.com/office/drawing/2014/main" id="{EE18C069-8919-4B96-94E0-B37A6C14D7A3}"/>
                </a:ext>
              </a:extLst>
            </p:cNvPr>
            <p:cNvSpPr txBox="1"/>
            <p:nvPr/>
          </p:nvSpPr>
          <p:spPr>
            <a:xfrm>
              <a:off x="281940" y="5588690"/>
              <a:ext cx="2639177" cy="671151"/>
            </a:xfrm>
            <a:prstGeom prst="rect">
              <a:avLst/>
            </a:prstGeom>
            <a:solidFill>
              <a:schemeClr val="accent6">
                <a:lumMod val="40000"/>
                <a:lumOff val="60000"/>
              </a:schemeClr>
            </a:solidFill>
            <a:ln w="6350">
              <a:solidFill>
                <a:prstClr val="black"/>
              </a:solidFill>
            </a:ln>
          </p:spPr>
          <p:txBody>
            <a:bodyPr rot="0" spcFirstLastPara="0" vert="horz" wrap="square" lIns="108000" tIns="108000" rIns="108000" bIns="0" numCol="1" spcCol="0" rtlCol="0" fromWordArt="0" anchor="ctr" anchorCtr="0" forceAA="0" compatLnSpc="1">
              <a:prstTxWarp prst="textNoShape">
                <a:avLst/>
              </a:prstTxWarp>
              <a:noAutofit/>
            </a:bodyPr>
            <a:lstStyle/>
            <a:p>
              <a:pPr algn="just"/>
              <a:r>
                <a:rPr lang="ja-JP" sz="2000" b="1" kern="100" dirty="0">
                  <a:solidFill>
                    <a:schemeClr val="tx1">
                      <a:lumMod val="75000"/>
                      <a:lumOff val="25000"/>
                    </a:schemeClr>
                  </a:solidFill>
                  <a:effectLst/>
                  <a:latin typeface="+mn-ea"/>
                  <a:cs typeface="Times New Roman" panose="02020603050405020304" pitchFamily="18" charset="0"/>
                </a:rPr>
                <a:t>６．無形損害</a:t>
              </a:r>
              <a:endParaRPr lang="ja-JP" kern="100" dirty="0">
                <a:solidFill>
                  <a:schemeClr val="tx1">
                    <a:lumMod val="75000"/>
                    <a:lumOff val="25000"/>
                  </a:schemeClr>
                </a:solidFill>
                <a:effectLst/>
                <a:latin typeface="+mn-ea"/>
                <a:cs typeface="Times New Roman" panose="02020603050405020304" pitchFamily="18" charset="0"/>
              </a:endParaRPr>
            </a:p>
          </p:txBody>
        </p:sp>
        <p:sp>
          <p:nvSpPr>
            <p:cNvPr id="13" name="テキスト ボックス 18">
              <a:extLst>
                <a:ext uri="{FF2B5EF4-FFF2-40B4-BE49-F238E27FC236}">
                  <a16:creationId xmlns:a16="http://schemas.microsoft.com/office/drawing/2014/main" id="{16F2D20E-E821-4E85-B7D0-1F70D278A1BE}"/>
                </a:ext>
              </a:extLst>
            </p:cNvPr>
            <p:cNvSpPr txBox="1"/>
            <p:nvPr/>
          </p:nvSpPr>
          <p:spPr>
            <a:xfrm>
              <a:off x="3030511" y="1185811"/>
              <a:ext cx="8856690" cy="671152"/>
            </a:xfrm>
            <a:prstGeom prst="rect">
              <a:avLst/>
            </a:prstGeom>
            <a:solidFill>
              <a:schemeClr val="tx2">
                <a:lumMod val="40000"/>
                <a:lumOff val="60000"/>
              </a:schemeClr>
            </a:solidFill>
            <a:ln w="6350">
              <a:solidFill>
                <a:prstClr val="black"/>
              </a:solidFill>
            </a:ln>
          </p:spPr>
          <p:txBody>
            <a:bodyPr rot="0" spcFirstLastPara="0" vert="horz" wrap="square" lIns="108000" tIns="72000" rIns="108000" bIns="0" numCol="1" spcCol="0" rtlCol="0" fromWordArt="0" anchor="ctr" anchorCtr="0" forceAA="0" compatLnSpc="1">
              <a:prstTxWarp prst="textNoShape">
                <a:avLst/>
              </a:prstTxWarp>
              <a:noAutofit/>
            </a:bodyPr>
            <a:lstStyle/>
            <a:p>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被害発生</a:t>
              </a:r>
              <a:r>
                <a:rPr lang="ja-JP" altLang="en-US"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から</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収束に向けた</a:t>
              </a:r>
              <a:r>
                <a:rPr lang="ja-JP" b="1" kern="100" dirty="0">
                  <a:solidFill>
                    <a:srgbClr val="FF505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各種事故対応</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に関して</a:t>
              </a:r>
              <a:r>
                <a:rPr lang="ja-JP" altLang="en-US"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アウトソーシング先への支払を</a:t>
              </a:r>
              <a:br>
                <a:rPr lang="en-US" alt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含め、</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自</a:t>
              </a:r>
              <a:r>
                <a:rPr lang="ja-JP" altLang="en-US"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組織</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で直接費用を負担することにより被る損害</a:t>
              </a:r>
              <a:r>
                <a:rPr lang="ja-JP" altLang="en-US" sz="1400"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（下記２～６に該当しないもの）</a:t>
              </a:r>
              <a:endPar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 name="テキスト ボックス 19">
              <a:extLst>
                <a:ext uri="{FF2B5EF4-FFF2-40B4-BE49-F238E27FC236}">
                  <a16:creationId xmlns:a16="http://schemas.microsoft.com/office/drawing/2014/main" id="{DEF58445-B1F3-4361-9002-D82179E42046}"/>
                </a:ext>
              </a:extLst>
            </p:cNvPr>
            <p:cNvSpPr txBox="1"/>
            <p:nvPr/>
          </p:nvSpPr>
          <p:spPr>
            <a:xfrm>
              <a:off x="3026536" y="2690433"/>
              <a:ext cx="8856690" cy="671151"/>
            </a:xfrm>
            <a:prstGeom prst="rect">
              <a:avLst/>
            </a:prstGeom>
            <a:solidFill>
              <a:schemeClr val="accent1">
                <a:lumMod val="40000"/>
                <a:lumOff val="60000"/>
              </a:schemeClr>
            </a:solidFill>
            <a:ln w="6350">
              <a:solidFill>
                <a:prstClr val="black"/>
              </a:solidFill>
            </a:ln>
          </p:spPr>
          <p:txBody>
            <a:bodyPr rot="0" spcFirstLastPara="0" vert="horz" wrap="square" lIns="108000" tIns="72000" rIns="108000" bIns="0" numCol="1" spcCol="0" rtlCol="0" fromWordArt="0" anchor="ctr" anchorCtr="0" forceAA="0" compatLnSpc="1">
              <a:prstTxWarp prst="textNoShape">
                <a:avLst/>
              </a:prstTxWarp>
              <a:noAutofit/>
            </a:bodyPr>
            <a:lstStyle/>
            <a:p>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情報漏えいなどにより</a:t>
              </a:r>
              <a:r>
                <a:rPr lang="ja-JP" altLang="en-US"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第三者から損害賠償請求がなされた場合の</a:t>
              </a:r>
              <a:r>
                <a:rPr lang="ja-JP" altLang="en-US" b="1" kern="100" dirty="0">
                  <a:solidFill>
                    <a:srgbClr val="FF505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損害賠償金</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や</a:t>
              </a:r>
              <a:br>
                <a:rPr lang="en-US" alt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弁護士報酬等</a:t>
              </a:r>
              <a:r>
                <a:rPr lang="ja-JP" altLang="en-US"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を負担することにより被る損害</a:t>
              </a:r>
            </a:p>
          </p:txBody>
        </p:sp>
        <p:sp>
          <p:nvSpPr>
            <p:cNvPr id="15" name="テキスト ボックス 20">
              <a:extLst>
                <a:ext uri="{FF2B5EF4-FFF2-40B4-BE49-F238E27FC236}">
                  <a16:creationId xmlns:a16="http://schemas.microsoft.com/office/drawing/2014/main" id="{723AA17D-BC1B-448C-B644-ACAFECD69B49}"/>
                </a:ext>
              </a:extLst>
            </p:cNvPr>
            <p:cNvSpPr txBox="1"/>
            <p:nvPr/>
          </p:nvSpPr>
          <p:spPr>
            <a:xfrm>
              <a:off x="3016597" y="3412756"/>
              <a:ext cx="8856690" cy="671151"/>
            </a:xfrm>
            <a:prstGeom prst="rect">
              <a:avLst/>
            </a:prstGeom>
            <a:solidFill>
              <a:schemeClr val="accent3">
                <a:lumMod val="40000"/>
                <a:lumOff val="60000"/>
              </a:schemeClr>
            </a:solidFill>
            <a:ln w="6350">
              <a:solidFill>
                <a:prstClr val="black"/>
              </a:solidFill>
            </a:ln>
          </p:spPr>
          <p:txBody>
            <a:bodyPr rot="0" spcFirstLastPara="0" vert="horz" wrap="square" lIns="108000" tIns="72000" rIns="108000" bIns="0" numCol="1" spcCol="0" rtlCol="0" fromWordArt="0" anchor="ctr" anchorCtr="0" forceAA="0" compatLnSpc="1">
              <a:prstTxWarp prst="textNoShape">
                <a:avLst/>
              </a:prstTxWarp>
              <a:noAutofit/>
            </a:bodyPr>
            <a:lstStyle/>
            <a:p>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ネットワークの停止などにより、事業が中断した場合の</a:t>
              </a:r>
              <a:r>
                <a:rPr lang="ja-JP" altLang="en-US" b="1" kern="100" dirty="0">
                  <a:solidFill>
                    <a:srgbClr val="FF505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利益喪失</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や、</a:t>
              </a:r>
              <a:br>
                <a:rPr lang="en-US" alt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事業中断時における</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人件費などの固定費支出による損害</a:t>
              </a:r>
            </a:p>
          </p:txBody>
        </p:sp>
        <p:sp>
          <p:nvSpPr>
            <p:cNvPr id="16" name="テキスト ボックス 21">
              <a:extLst>
                <a:ext uri="{FF2B5EF4-FFF2-40B4-BE49-F238E27FC236}">
                  <a16:creationId xmlns:a16="http://schemas.microsoft.com/office/drawing/2014/main" id="{D6ACE1E4-B9F7-4FEF-AA37-0D4C89BB3CFA}"/>
                </a:ext>
              </a:extLst>
            </p:cNvPr>
            <p:cNvSpPr txBox="1"/>
            <p:nvPr/>
          </p:nvSpPr>
          <p:spPr>
            <a:xfrm>
              <a:off x="3016597" y="4140237"/>
              <a:ext cx="8856690" cy="671151"/>
            </a:xfrm>
            <a:prstGeom prst="rect">
              <a:avLst/>
            </a:prstGeom>
            <a:solidFill>
              <a:schemeClr val="accent4">
                <a:lumMod val="40000"/>
                <a:lumOff val="60000"/>
              </a:schemeClr>
            </a:solidFill>
            <a:ln w="6350">
              <a:solidFill>
                <a:prstClr val="black"/>
              </a:solidFill>
            </a:ln>
          </p:spPr>
          <p:txBody>
            <a:bodyPr rot="0" spcFirstLastPara="0" vert="horz" wrap="square" lIns="108000" tIns="72000" rIns="108000" bIns="0" numCol="1" spcCol="0" rtlCol="0" fromWordArt="0" anchor="ctr" anchorCtr="0" forceAA="0" compatLnSpc="1">
              <a:prstTxWarp prst="textNoShape">
                <a:avLst/>
              </a:prstTxWarp>
              <a:noAutofit/>
            </a:bodyPr>
            <a:lstStyle/>
            <a:p>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ランサムウェア</a:t>
              </a:r>
              <a:r>
                <a:rPr lang="ja-JP" altLang="en-US"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ビジネスメール詐欺等による</a:t>
              </a:r>
              <a:br>
                <a:rPr lang="en-US" alt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b="1" kern="100" dirty="0">
                  <a:solidFill>
                    <a:srgbClr val="FF505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直接的な金銭（自組織の資金）の支払い</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による損害</a:t>
              </a:r>
            </a:p>
          </p:txBody>
        </p:sp>
        <p:sp>
          <p:nvSpPr>
            <p:cNvPr id="17" name="テキスト ボックス 22">
              <a:extLst>
                <a:ext uri="{FF2B5EF4-FFF2-40B4-BE49-F238E27FC236}">
                  <a16:creationId xmlns:a16="http://schemas.microsoft.com/office/drawing/2014/main" id="{14CB576B-7606-4BD3-B71C-7741EE0305E7}"/>
                </a:ext>
              </a:extLst>
            </p:cNvPr>
            <p:cNvSpPr txBox="1"/>
            <p:nvPr/>
          </p:nvSpPr>
          <p:spPr>
            <a:xfrm>
              <a:off x="3016597" y="4871596"/>
              <a:ext cx="8856690" cy="671151"/>
            </a:xfrm>
            <a:prstGeom prst="rect">
              <a:avLst/>
            </a:prstGeom>
            <a:solidFill>
              <a:schemeClr val="accent5">
                <a:lumMod val="40000"/>
                <a:lumOff val="60000"/>
              </a:schemeClr>
            </a:solidFill>
            <a:ln w="6350">
              <a:solidFill>
                <a:prstClr val="black"/>
              </a:solidFill>
            </a:ln>
          </p:spPr>
          <p:txBody>
            <a:bodyPr rot="0" spcFirstLastPara="0" vert="horz" wrap="square" lIns="108000" tIns="72000" rIns="108000" bIns="0" numCol="1" spcCol="0" rtlCol="0" fromWordArt="0" anchor="ctr" anchorCtr="0" forceAA="0" compatLnSpc="1">
              <a:prstTxWarp prst="textNoShape">
                <a:avLst/>
              </a:prstTxWarp>
              <a:noAutofit/>
            </a:bodyPr>
            <a:lstStyle/>
            <a:p>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個人情報保護法</a:t>
              </a:r>
              <a:r>
                <a:rPr lang="ja-JP" altLang="en-US"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における</a:t>
              </a:r>
              <a:r>
                <a:rPr lang="ja-JP" altLang="en-US" b="1" kern="100" dirty="0">
                  <a:solidFill>
                    <a:srgbClr val="FF505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罰金</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GDPR</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において課される</a:t>
              </a:r>
              <a:r>
                <a:rPr lang="ja-JP" altLang="en-US" b="1" kern="100" dirty="0">
                  <a:solidFill>
                    <a:srgbClr val="FF505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課徴金</a:t>
              </a:r>
              <a:r>
                <a:rPr lang="ja-JP" altLang="en-US" kern="100" dirty="0">
                  <a:solidFill>
                    <a:schemeClr val="tx1">
                      <a:lumMod val="75000"/>
                      <a:lumOff val="25000"/>
                    </a:schemeClr>
                  </a:solidFill>
                  <a:latin typeface="メイリオ" panose="020B0604030504040204" pitchFamily="50" charset="-128"/>
                  <a:ea typeface="メイリオ" panose="020B0604030504040204" pitchFamily="50" charset="-128"/>
                  <a:cs typeface="Times New Roman" panose="02020603050405020304" pitchFamily="18" charset="0"/>
                </a:rPr>
                <a:t>など</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の損害</a:t>
              </a:r>
            </a:p>
          </p:txBody>
        </p:sp>
        <p:sp>
          <p:nvSpPr>
            <p:cNvPr id="18" name="テキスト ボックス 23">
              <a:extLst>
                <a:ext uri="{FF2B5EF4-FFF2-40B4-BE49-F238E27FC236}">
                  <a16:creationId xmlns:a16="http://schemas.microsoft.com/office/drawing/2014/main" id="{0BAF6941-7A1C-421D-AB7C-B2A48D9FFE7B}"/>
                </a:ext>
              </a:extLst>
            </p:cNvPr>
            <p:cNvSpPr txBox="1"/>
            <p:nvPr/>
          </p:nvSpPr>
          <p:spPr>
            <a:xfrm>
              <a:off x="3006659" y="5588690"/>
              <a:ext cx="8856690" cy="671151"/>
            </a:xfrm>
            <a:prstGeom prst="rect">
              <a:avLst/>
            </a:prstGeom>
            <a:solidFill>
              <a:schemeClr val="accent6">
                <a:lumMod val="40000"/>
                <a:lumOff val="60000"/>
              </a:schemeClr>
            </a:solidFill>
            <a:ln w="6350">
              <a:solidFill>
                <a:prstClr val="black"/>
              </a:solidFill>
            </a:ln>
          </p:spPr>
          <p:txBody>
            <a:bodyPr rot="0" spcFirstLastPara="0" vert="horz" wrap="square" lIns="108000" tIns="72000" rIns="108000" bIns="0" numCol="1" spcCol="0" rtlCol="0" fromWordArt="0" anchor="ctr" anchorCtr="0" forceAA="0" compatLnSpc="1">
              <a:prstTxWarp prst="textNoShape">
                <a:avLst/>
              </a:prstTxWarp>
              <a:noAutofit/>
            </a:bodyPr>
            <a:lstStyle/>
            <a:p>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風評被害、ブランドイメージの低下、株価下落など、</a:t>
              </a:r>
              <a:br>
                <a:rPr lang="en-US" alt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無形資産等の価値の下落による損害、</a:t>
              </a:r>
              <a:r>
                <a:rPr lang="ja-JP" altLang="en-US" b="1" kern="100" dirty="0">
                  <a:solidFill>
                    <a:srgbClr val="FF505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金銭の換算が困難な</a:t>
              </a:r>
              <a:r>
                <a:rPr lang="ja-JP" kern="100" dirty="0">
                  <a:solidFill>
                    <a:schemeClr val="tx1">
                      <a:lumMod val="75000"/>
                      <a:lumOff val="25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損害</a:t>
              </a:r>
            </a:p>
          </p:txBody>
        </p:sp>
      </p:grpSp>
      <p:sp>
        <p:nvSpPr>
          <p:cNvPr id="22" name="テキスト ボックス 21">
            <a:extLst>
              <a:ext uri="{FF2B5EF4-FFF2-40B4-BE49-F238E27FC236}">
                <a16:creationId xmlns:a16="http://schemas.microsoft.com/office/drawing/2014/main" id="{C8BE5849-F965-760D-5B8E-B23208C66CB3}"/>
              </a:ext>
            </a:extLst>
          </p:cNvPr>
          <p:cNvSpPr txBox="1"/>
          <p:nvPr/>
        </p:nvSpPr>
        <p:spPr>
          <a:xfrm>
            <a:off x="281940" y="1185654"/>
            <a:ext cx="11904585" cy="627555"/>
          </a:xfrm>
          <a:prstGeom prst="rect">
            <a:avLst/>
          </a:prstGeom>
          <a:noFill/>
          <a:ln>
            <a:noFill/>
          </a:ln>
        </p:spPr>
        <p:txBody>
          <a:bodyPr wrap="square" rtlCol="0" anchor="ctr">
            <a:noAutofit/>
          </a:bodyPr>
          <a:lstStyle/>
          <a:p>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各種事故対応についてアウトソーシング先への支払が発生</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A6B79C03-1E0B-733A-539C-30948FAE11CA}"/>
              </a:ext>
            </a:extLst>
          </p:cNvPr>
          <p:cNvSpPr txBox="1"/>
          <p:nvPr/>
        </p:nvSpPr>
        <p:spPr>
          <a:xfrm>
            <a:off x="291879" y="2556006"/>
            <a:ext cx="11904585" cy="627555"/>
          </a:xfrm>
          <a:prstGeom prst="rect">
            <a:avLst/>
          </a:prstGeom>
          <a:noFill/>
          <a:ln>
            <a:noFill/>
          </a:ln>
        </p:spPr>
        <p:txBody>
          <a:bodyPr wrap="square" rtlCol="0" anchor="ctr">
            <a:noAutofit/>
          </a:bodyPr>
          <a:lstStyle/>
          <a:p>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さらに、次のような損害の発生も起こりうる</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4" name="フッター プレースホルダー 4">
            <a:extLst>
              <a:ext uri="{FF2B5EF4-FFF2-40B4-BE49-F238E27FC236}">
                <a16:creationId xmlns:a16="http://schemas.microsoft.com/office/drawing/2014/main" id="{4639658F-6B89-6514-E5DA-0338285B9373}"/>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1305184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b="1" dirty="0">
                <a:solidFill>
                  <a:schemeClr val="tx1">
                    <a:lumMod val="75000"/>
                    <a:lumOff val="25000"/>
                  </a:schemeClr>
                </a:solidFill>
              </a:rPr>
              <a:t>損害の例①　</a:t>
            </a:r>
            <a:r>
              <a:rPr kumimoji="1" lang="ja-JP" altLang="en-US" b="1" dirty="0">
                <a:solidFill>
                  <a:schemeClr val="tx1">
                    <a:lumMod val="75000"/>
                    <a:lumOff val="25000"/>
                  </a:schemeClr>
                </a:solidFill>
              </a:rPr>
              <a:t>費用損害（事故対応損害）</a:t>
            </a:r>
          </a:p>
        </p:txBody>
      </p:sp>
      <p:sp>
        <p:nvSpPr>
          <p:cNvPr id="7" name="サブタイトル 6"/>
          <p:cNvSpPr>
            <a:spLocks noGrp="1"/>
          </p:cNvSpPr>
          <p:nvPr>
            <p:ph type="subTitle" idx="1"/>
          </p:nvPr>
        </p:nvSpPr>
        <p:spPr>
          <a:xfrm>
            <a:off x="304799" y="3899920"/>
            <a:ext cx="11471975" cy="1655762"/>
          </a:xfrm>
        </p:spPr>
        <p:txBody>
          <a:bodyPr/>
          <a:lstStyle/>
          <a:p>
            <a:r>
              <a:rPr kumimoji="1" lang="ja-JP" altLang="en-US" dirty="0">
                <a:solidFill>
                  <a:schemeClr val="tx1">
                    <a:lumMod val="75000"/>
                    <a:lumOff val="25000"/>
                  </a:schemeClr>
                </a:solidFill>
              </a:rPr>
              <a:t>被害発生から収束に向けた各種事故対応に関して、</a:t>
            </a:r>
            <a:br>
              <a:rPr kumimoji="1" lang="en-US" altLang="ja-JP" dirty="0">
                <a:solidFill>
                  <a:schemeClr val="tx1">
                    <a:lumMod val="75000"/>
                    <a:lumOff val="25000"/>
                  </a:schemeClr>
                </a:solidFill>
              </a:rPr>
            </a:br>
            <a:r>
              <a:rPr kumimoji="1" lang="ja-JP" altLang="en-US" dirty="0">
                <a:solidFill>
                  <a:schemeClr val="tx1">
                    <a:lumMod val="75000"/>
                    <a:lumOff val="25000"/>
                  </a:schemeClr>
                </a:solidFill>
              </a:rPr>
              <a:t>アウトソーシング先への支払も含め、</a:t>
            </a:r>
            <a:br>
              <a:rPr kumimoji="1" lang="en-US" altLang="ja-JP" dirty="0">
                <a:solidFill>
                  <a:schemeClr val="tx1">
                    <a:lumMod val="75000"/>
                    <a:lumOff val="25000"/>
                  </a:schemeClr>
                </a:solidFill>
              </a:rPr>
            </a:br>
            <a:r>
              <a:rPr kumimoji="1" lang="ja-JP" altLang="en-US" dirty="0">
                <a:solidFill>
                  <a:schemeClr val="tx1">
                    <a:lumMod val="75000"/>
                    <a:lumOff val="25000"/>
                  </a:schemeClr>
                </a:solidFill>
              </a:rPr>
              <a:t>自組織で直接、費用を負担することにより被る損害</a:t>
            </a:r>
          </a:p>
        </p:txBody>
      </p:sp>
      <p:sp>
        <p:nvSpPr>
          <p:cNvPr id="3" name="フッター プレースホルダー 4">
            <a:extLst>
              <a:ext uri="{FF2B5EF4-FFF2-40B4-BE49-F238E27FC236}">
                <a16:creationId xmlns:a16="http://schemas.microsoft.com/office/drawing/2014/main" id="{C3DC98AF-1B84-3FF7-8A6C-CDC737D9D82D}"/>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
        <p:nvSpPr>
          <p:cNvPr id="2" name="フッター プレースホルダー 1">
            <a:extLst>
              <a:ext uri="{FF2B5EF4-FFF2-40B4-BE49-F238E27FC236}">
                <a16:creationId xmlns:a16="http://schemas.microsoft.com/office/drawing/2014/main" id="{073472DA-FFB2-4D98-A32F-9C6160013771}"/>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2000634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8458BC52-5D33-1B04-3D51-19864AF92038}"/>
              </a:ext>
            </a:extLst>
          </p:cNvPr>
          <p:cNvSpPr txBox="1">
            <a:spLocks/>
          </p:cNvSpPr>
          <p:nvPr/>
        </p:nvSpPr>
        <p:spPr>
          <a:xfrm>
            <a:off x="304800" y="1447800"/>
            <a:ext cx="11582400" cy="5149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対応</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・その後の対応を進めるためにも原因や被害範囲等各種調査が必要</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・サイバー攻撃等の場合、</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フォレンジック調査</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（注）</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が必要</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（注）</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PC</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、サーバーにあるアクセスログ等を解析し、事故原因や影響・被害範囲の特定などを行う調査</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アウトソーシング先</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インシデントレスポンス事業者</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コスト</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300~400</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万円</a:t>
            </a:r>
          </a:p>
        </p:txBody>
      </p:sp>
      <p:sp>
        <p:nvSpPr>
          <p:cNvPr id="2" name="タイトル 1"/>
          <p:cNvSpPr>
            <a:spLocks noGrp="1"/>
          </p:cNvSpPr>
          <p:nvPr>
            <p:ph type="title"/>
          </p:nvPr>
        </p:nvSpPr>
        <p:spPr/>
        <p:txBody>
          <a:bodyPr/>
          <a:lstStyle/>
          <a:p>
            <a:pPr>
              <a:lnSpc>
                <a:spcPct val="100000"/>
              </a:lnSpc>
              <a:spcBef>
                <a:spcPts val="0"/>
              </a:spcBef>
              <a:spcAft>
                <a:spcPts val="2400"/>
              </a:spcAft>
            </a:pPr>
            <a:r>
              <a:rPr lang="ja-JP" altLang="en-US" b="1" dirty="0"/>
              <a:t>事故原因・被害範囲調査費用</a:t>
            </a:r>
            <a:endParaRPr kumimoji="1" lang="ja-JP" altLang="en-US" b="1" dirty="0"/>
          </a:p>
        </p:txBody>
      </p:sp>
      <p:pic>
        <p:nvPicPr>
          <p:cNvPr id="14" name="図 13">
            <a:extLst>
              <a:ext uri="{FF2B5EF4-FFF2-40B4-BE49-F238E27FC236}">
                <a16:creationId xmlns:a16="http://schemas.microsoft.com/office/drawing/2014/main" id="{E11BC9F6-A4A0-4ABD-9351-04B4E6D3C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7100" y="3766294"/>
            <a:ext cx="3340100" cy="2680430"/>
          </a:xfrm>
          <a:prstGeom prst="rect">
            <a:avLst/>
          </a:prstGeom>
        </p:spPr>
      </p:pic>
      <p:pic>
        <p:nvPicPr>
          <p:cNvPr id="6" name="図 5">
            <a:extLst>
              <a:ext uri="{FF2B5EF4-FFF2-40B4-BE49-F238E27FC236}">
                <a16:creationId xmlns:a16="http://schemas.microsoft.com/office/drawing/2014/main" id="{1D000366-1E93-4B4A-89B5-E513CF9230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556" y="4949780"/>
            <a:ext cx="2401228" cy="800409"/>
          </a:xfrm>
          <a:prstGeom prst="rect">
            <a:avLst/>
          </a:prstGeom>
        </p:spPr>
      </p:pic>
      <p:sp>
        <p:nvSpPr>
          <p:cNvPr id="15" name="テキスト ボックス 14">
            <a:extLst>
              <a:ext uri="{FF2B5EF4-FFF2-40B4-BE49-F238E27FC236}">
                <a16:creationId xmlns:a16="http://schemas.microsoft.com/office/drawing/2014/main" id="{3D803416-430C-414C-A595-8F35534EBDAF}"/>
              </a:ext>
            </a:extLst>
          </p:cNvPr>
          <p:cNvSpPr txBox="1"/>
          <p:nvPr/>
        </p:nvSpPr>
        <p:spPr>
          <a:xfrm>
            <a:off x="4613464" y="5875637"/>
            <a:ext cx="4295531" cy="646331"/>
          </a:xfrm>
          <a:prstGeom prst="rect">
            <a:avLst/>
          </a:prstGeom>
          <a:noFill/>
          <a:ln>
            <a:noFill/>
          </a:ln>
        </p:spPr>
        <p:txBody>
          <a:bodyPr wrap="square">
            <a:spAutoFit/>
          </a:bodyPr>
          <a:lstStyle/>
          <a:p>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※JNSA</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の</a:t>
            </a:r>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HP</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に、インシデントレスポンス</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　を行う会員企業の一覧</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あり</a:t>
            </a:r>
            <a:endParaRPr lang="ja-JP" altLang="en-US" dirty="0">
              <a:solidFill>
                <a:schemeClr val="tx1">
                  <a:lumMod val="75000"/>
                  <a:lumOff val="25000"/>
                </a:schemeClr>
              </a:solidFill>
            </a:endParaRPr>
          </a:p>
        </p:txBody>
      </p:sp>
      <p:sp>
        <p:nvSpPr>
          <p:cNvPr id="5" name="フッター プレースホルダー 4">
            <a:extLst>
              <a:ext uri="{FF2B5EF4-FFF2-40B4-BE49-F238E27FC236}">
                <a16:creationId xmlns:a16="http://schemas.microsoft.com/office/drawing/2014/main" id="{6DE56AB3-6884-86DB-D56F-2C230ACE52B9}"/>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340503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9E80BBE5-43B8-CD12-9EE9-77224D0A3D1D}"/>
              </a:ext>
            </a:extLst>
          </p:cNvPr>
          <p:cNvSpPr txBox="1">
            <a:spLocks/>
          </p:cNvSpPr>
          <p:nvPr/>
        </p:nvSpPr>
        <p:spPr>
          <a:xfrm>
            <a:off x="304800" y="1447800"/>
            <a:ext cx="11582400" cy="5149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対応</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・リーガル面（個人情報保護法等）を踏まえた対応が必要</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・法律事務所へ依頼するのが通例</a:t>
            </a: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アウトソーシング先</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法律事務所</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コスト</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数十万円～</a:t>
            </a:r>
            <a:endParaRPr lang="ja-JP" altLang="en-US" sz="3200"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pPr>
              <a:lnSpc>
                <a:spcPct val="100000"/>
              </a:lnSpc>
              <a:spcBef>
                <a:spcPts val="0"/>
              </a:spcBef>
            </a:pPr>
            <a:r>
              <a:rPr lang="ja-JP" altLang="en-US" b="1" dirty="0"/>
              <a:t>法律相談費用</a:t>
            </a:r>
            <a:endParaRPr kumimoji="1" lang="ja-JP" altLang="en-US" b="1" dirty="0"/>
          </a:p>
        </p:txBody>
      </p:sp>
      <p:pic>
        <p:nvPicPr>
          <p:cNvPr id="5" name="図 4">
            <a:extLst>
              <a:ext uri="{FF2B5EF4-FFF2-40B4-BE49-F238E27FC236}">
                <a16:creationId xmlns:a16="http://schemas.microsoft.com/office/drawing/2014/main" id="{ECE4C86D-2028-4869-87AF-BFBAAC085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304" y="3607419"/>
            <a:ext cx="2857500" cy="2743200"/>
          </a:xfrm>
          <a:prstGeom prst="rect">
            <a:avLst/>
          </a:prstGeom>
        </p:spPr>
      </p:pic>
      <p:sp>
        <p:nvSpPr>
          <p:cNvPr id="6" name="フッター プレースホルダー 4">
            <a:extLst>
              <a:ext uri="{FF2B5EF4-FFF2-40B4-BE49-F238E27FC236}">
                <a16:creationId xmlns:a16="http://schemas.microsoft.com/office/drawing/2014/main" id="{B60B6AB3-336D-AB25-43CE-15B206D5E671}"/>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1825927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27DCF818-BF50-E7B6-B367-08DB299832CB}"/>
              </a:ext>
            </a:extLst>
          </p:cNvPr>
          <p:cNvSpPr txBox="1">
            <a:spLocks/>
          </p:cNvSpPr>
          <p:nvPr/>
        </p:nvSpPr>
        <p:spPr>
          <a:xfrm>
            <a:off x="304800" y="1447800"/>
            <a:ext cx="11582400" cy="5149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対応</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・お詫び文を作成し、ホームページへの掲載、</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DM</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送付等が必要</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・新聞出稿の検討も必要</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アウトソーシング先</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DM</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印刷・発送業者、新聞社</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コスト</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DM</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印刷・発送　</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通あたり</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封書</a:t>
            </a:r>
            <a:r>
              <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130</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円～</a:t>
            </a:r>
            <a:endPar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・新聞（</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10cm2</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段）</a:t>
            </a:r>
            <a:b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全国紙</a:t>
            </a:r>
            <a:r>
              <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240</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万円前後、地方紙</a:t>
            </a:r>
            <a:r>
              <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50</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万円前後</a:t>
            </a:r>
            <a:endPar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lnSpc>
                <a:spcPct val="100000"/>
              </a:lnSpc>
              <a:spcBef>
                <a:spcPts val="60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endParaRPr lang="ja-JP" altLang="en-US" sz="3200" b="1"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pPr>
              <a:lnSpc>
                <a:spcPct val="100000"/>
              </a:lnSpc>
              <a:spcBef>
                <a:spcPts val="0"/>
              </a:spcBef>
            </a:pPr>
            <a:r>
              <a:rPr lang="ja-JP" altLang="en-US" b="1" dirty="0"/>
              <a:t>広告・宣伝活動費用</a:t>
            </a:r>
            <a:endParaRPr kumimoji="1" lang="ja-JP" altLang="en-US" b="1" dirty="0"/>
          </a:p>
        </p:txBody>
      </p:sp>
      <p:grpSp>
        <p:nvGrpSpPr>
          <p:cNvPr id="5" name="グループ化 4">
            <a:extLst>
              <a:ext uri="{FF2B5EF4-FFF2-40B4-BE49-F238E27FC236}">
                <a16:creationId xmlns:a16="http://schemas.microsoft.com/office/drawing/2014/main" id="{041E06C1-4C04-2CB3-2B0E-5023111F47BB}"/>
              </a:ext>
            </a:extLst>
          </p:cNvPr>
          <p:cNvGrpSpPr/>
          <p:nvPr/>
        </p:nvGrpSpPr>
        <p:grpSpPr>
          <a:xfrm>
            <a:off x="7990410" y="2687391"/>
            <a:ext cx="4001987" cy="4017805"/>
            <a:chOff x="7199343" y="2671088"/>
            <a:chExt cx="4574114" cy="4592193"/>
          </a:xfrm>
        </p:grpSpPr>
        <p:pic>
          <p:nvPicPr>
            <p:cNvPr id="6" name="図 5">
              <a:extLst>
                <a:ext uri="{FF2B5EF4-FFF2-40B4-BE49-F238E27FC236}">
                  <a16:creationId xmlns:a16="http://schemas.microsoft.com/office/drawing/2014/main" id="{50988ADB-6DFC-4271-BE74-666DDF2A579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67633" flipH="1">
              <a:off x="7199343" y="2671088"/>
              <a:ext cx="4574114" cy="4592193"/>
            </a:xfrm>
            <a:prstGeom prst="rect">
              <a:avLst/>
            </a:prstGeom>
          </p:spPr>
        </p:pic>
        <p:sp>
          <p:nvSpPr>
            <p:cNvPr id="8" name="テキスト ボックス 7">
              <a:extLst>
                <a:ext uri="{FF2B5EF4-FFF2-40B4-BE49-F238E27FC236}">
                  <a16:creationId xmlns:a16="http://schemas.microsoft.com/office/drawing/2014/main" id="{A175CFE1-7CEE-4CE4-99E0-FEF0701A3399}"/>
                </a:ext>
              </a:extLst>
            </p:cNvPr>
            <p:cNvSpPr txBox="1"/>
            <p:nvPr/>
          </p:nvSpPr>
          <p:spPr>
            <a:xfrm rot="322974">
              <a:off x="9508702" y="5432502"/>
              <a:ext cx="914400" cy="446048"/>
            </a:xfrm>
            <a:prstGeom prst="rect">
              <a:avLst/>
            </a:prstGeom>
            <a:noFill/>
            <a:ln>
              <a:noFill/>
            </a:ln>
          </p:spPr>
          <p:txBody>
            <a:bodyPr wrap="square" rtlCol="0">
              <a:noAutofit/>
            </a:bodyPr>
            <a:lstStyle/>
            <a:p>
              <a:pPr algn="l"/>
              <a:r>
                <a:rPr kumimoji="1" lang="ja-JP" altLang="en-US" sz="1400" dirty="0"/>
                <a:t>お詫び</a:t>
              </a:r>
            </a:p>
          </p:txBody>
        </p:sp>
        <p:sp>
          <p:nvSpPr>
            <p:cNvPr id="9" name="楕円 8">
              <a:extLst>
                <a:ext uri="{FF2B5EF4-FFF2-40B4-BE49-F238E27FC236}">
                  <a16:creationId xmlns:a16="http://schemas.microsoft.com/office/drawing/2014/main" id="{CB34C60F-EC73-4B53-A819-92394FC2546E}"/>
                </a:ext>
              </a:extLst>
            </p:cNvPr>
            <p:cNvSpPr/>
            <p:nvPr/>
          </p:nvSpPr>
          <p:spPr>
            <a:xfrm>
              <a:off x="9322420" y="5118410"/>
              <a:ext cx="1119588" cy="11374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フッター プレースホルダー 4">
            <a:extLst>
              <a:ext uri="{FF2B5EF4-FFF2-40B4-BE49-F238E27FC236}">
                <a16:creationId xmlns:a16="http://schemas.microsoft.com/office/drawing/2014/main" id="{C1BC4223-203B-6C2D-0E5E-7096060DFA44}"/>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3035127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59B869FD-43F4-DB6A-3638-D24E5859DDD3}"/>
              </a:ext>
            </a:extLst>
          </p:cNvPr>
          <p:cNvSpPr txBox="1">
            <a:spLocks/>
          </p:cNvSpPr>
          <p:nvPr/>
        </p:nvSpPr>
        <p:spPr>
          <a:xfrm>
            <a:off x="304800" y="1447800"/>
            <a:ext cx="11582400" cy="5149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対応</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・問い合わせ対応のため、電話受付体制の整備が必要</a:t>
            </a: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・コールセンター事業者への委託が一般的</a:t>
            </a: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アウトソーシング先</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コールセンター事業者</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コスト</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１オペレーター換算で１か月</a:t>
            </a:r>
            <a:r>
              <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140</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万円～</a:t>
            </a:r>
            <a:endPar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⇒３か月対応、初月はオペレーター３席、</a:t>
            </a:r>
            <a:b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２か月目以降は１席とすると</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700</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1,000</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万円</a:t>
            </a:r>
            <a:b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endParaRPr lang="ja-JP" altLang="en-US" sz="3200" b="1" u="sng"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pPr>
              <a:lnSpc>
                <a:spcPct val="100000"/>
              </a:lnSpc>
              <a:spcBef>
                <a:spcPts val="0"/>
              </a:spcBef>
            </a:pPr>
            <a:r>
              <a:rPr lang="ja-JP" altLang="en-US" b="1" dirty="0"/>
              <a:t>コールセンター費用</a:t>
            </a:r>
            <a:endParaRPr kumimoji="1" lang="ja-JP" altLang="en-US" b="1" dirty="0"/>
          </a:p>
        </p:txBody>
      </p:sp>
      <p:pic>
        <p:nvPicPr>
          <p:cNvPr id="5" name="図 4">
            <a:extLst>
              <a:ext uri="{FF2B5EF4-FFF2-40B4-BE49-F238E27FC236}">
                <a16:creationId xmlns:a16="http://schemas.microsoft.com/office/drawing/2014/main" id="{5F79367D-13B1-4188-8925-7BFAA2065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2454" y="3465792"/>
            <a:ext cx="2865249" cy="3131420"/>
          </a:xfrm>
          <a:prstGeom prst="rect">
            <a:avLst/>
          </a:prstGeom>
        </p:spPr>
      </p:pic>
      <p:sp>
        <p:nvSpPr>
          <p:cNvPr id="6" name="フッター プレースホルダー 4">
            <a:extLst>
              <a:ext uri="{FF2B5EF4-FFF2-40B4-BE49-F238E27FC236}">
                <a16:creationId xmlns:a16="http://schemas.microsoft.com/office/drawing/2014/main" id="{E4AF0ED5-ACF1-7E49-689A-2C4FE548CE9D}"/>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3690500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93D57B19-0966-CEB5-31B0-28B708E63BEB}"/>
              </a:ext>
            </a:extLst>
          </p:cNvPr>
          <p:cNvSpPr txBox="1">
            <a:spLocks/>
          </p:cNvSpPr>
          <p:nvPr/>
        </p:nvSpPr>
        <p:spPr>
          <a:xfrm>
            <a:off x="304800" y="1435100"/>
            <a:ext cx="11582400" cy="5149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対応</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・システムの消失、改ざん等があった場合、データ復旧等が必要</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・データ復旧は主としてバックアップされたデータの復旧</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アウトソーシング先</a:t>
            </a:r>
            <a:b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システムを構築した</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IT</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ベンダー等</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コスト</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対応規模によって大きく異なることから、</a:t>
            </a:r>
            <a:b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ケースバイケース</a:t>
            </a:r>
            <a:endParaRPr lang="ja-JP" altLang="en-US" sz="3200" b="1" u="sng"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pPr>
              <a:lnSpc>
                <a:spcPct val="100000"/>
              </a:lnSpc>
              <a:spcBef>
                <a:spcPts val="0"/>
              </a:spcBef>
            </a:pPr>
            <a:r>
              <a:rPr lang="ja-JP" altLang="en-US" b="1" dirty="0"/>
              <a:t>システム復旧費用</a:t>
            </a:r>
            <a:endParaRPr kumimoji="1" lang="ja-JP" altLang="en-US" b="1" dirty="0"/>
          </a:p>
        </p:txBody>
      </p:sp>
      <p:pic>
        <p:nvPicPr>
          <p:cNvPr id="6" name="図 5">
            <a:extLst>
              <a:ext uri="{FF2B5EF4-FFF2-40B4-BE49-F238E27FC236}">
                <a16:creationId xmlns:a16="http://schemas.microsoft.com/office/drawing/2014/main" id="{F5584F23-69A4-4F22-831C-AB57AD77B0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787212"/>
            <a:ext cx="3810000" cy="3810000"/>
          </a:xfrm>
          <a:prstGeom prst="rect">
            <a:avLst/>
          </a:prstGeom>
        </p:spPr>
      </p:pic>
      <p:sp>
        <p:nvSpPr>
          <p:cNvPr id="5" name="フッター プレースホルダー 4">
            <a:extLst>
              <a:ext uri="{FF2B5EF4-FFF2-40B4-BE49-F238E27FC236}">
                <a16:creationId xmlns:a16="http://schemas.microsoft.com/office/drawing/2014/main" id="{4F3ED58E-3578-29D4-C84D-733624C45B6B}"/>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219992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6C44A3B4-D79F-E911-ABF2-F09F25E4016D}"/>
              </a:ext>
            </a:extLst>
          </p:cNvPr>
          <p:cNvSpPr txBox="1">
            <a:spLocks/>
          </p:cNvSpPr>
          <p:nvPr/>
        </p:nvSpPr>
        <p:spPr>
          <a:xfrm>
            <a:off x="304800" y="1435100"/>
            <a:ext cx="11582400" cy="51494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対応</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今後の再発を防ぐため、その防止策の策定・実施が必要　</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アウトソーシング先</a:t>
            </a:r>
            <a:b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セキュリティベンダー等</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00000"/>
              </a:lnSpc>
              <a:spcBef>
                <a:spcPts val="1800"/>
              </a:spcBef>
              <a:buFont typeface="Wingdings" panose="05000000000000000000" pitchFamily="2" charset="2"/>
              <a:buChar char="u"/>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コスト</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marL="0" indent="0">
              <a:lnSpc>
                <a:spcPct val="100000"/>
              </a:lnSpc>
              <a:spcBef>
                <a:spcPts val="0"/>
              </a:spcBef>
              <a:buFont typeface="Arial" panose="020B0604020202020204" pitchFamily="34" charset="0"/>
              <a:buNone/>
            </a:pP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対応規模によって大きく異なることから、</a:t>
            </a:r>
            <a:b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ケースバイケース</a:t>
            </a:r>
            <a:endParaRPr lang="ja-JP" altLang="en-US" sz="3200" b="1" u="sng"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p>
            <a:pPr>
              <a:lnSpc>
                <a:spcPct val="100000"/>
              </a:lnSpc>
              <a:spcBef>
                <a:spcPts val="0"/>
              </a:spcBef>
            </a:pPr>
            <a:r>
              <a:rPr lang="ja-JP" altLang="en-US" b="1" dirty="0"/>
              <a:t>再発防止費用</a:t>
            </a:r>
            <a:endParaRPr kumimoji="1" lang="ja-JP" altLang="en-US" b="1" dirty="0"/>
          </a:p>
        </p:txBody>
      </p:sp>
      <p:pic>
        <p:nvPicPr>
          <p:cNvPr id="5" name="図 4">
            <a:extLst>
              <a:ext uri="{FF2B5EF4-FFF2-40B4-BE49-F238E27FC236}">
                <a16:creationId xmlns:a16="http://schemas.microsoft.com/office/drawing/2014/main" id="{A141FA68-E1BA-45A6-A37C-580413CB0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950" y="3325095"/>
            <a:ext cx="4286250" cy="3438525"/>
          </a:xfrm>
          <a:prstGeom prst="rect">
            <a:avLst/>
          </a:prstGeom>
        </p:spPr>
      </p:pic>
      <p:sp>
        <p:nvSpPr>
          <p:cNvPr id="6" name="フッター プレースホルダー 4">
            <a:extLst>
              <a:ext uri="{FF2B5EF4-FFF2-40B4-BE49-F238E27FC236}">
                <a16:creationId xmlns:a16="http://schemas.microsoft.com/office/drawing/2014/main" id="{7F503AF3-7193-1DA4-E524-0402D2C306E3}"/>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417925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b="1" dirty="0">
                <a:solidFill>
                  <a:schemeClr val="tx1">
                    <a:lumMod val="75000"/>
                    <a:lumOff val="25000"/>
                  </a:schemeClr>
                </a:solidFill>
              </a:rPr>
              <a:t>損害の例</a:t>
            </a:r>
            <a:r>
              <a:rPr lang="ja-JP" altLang="en-US" b="1" dirty="0">
                <a:solidFill>
                  <a:schemeClr val="tx1">
                    <a:lumMod val="75000"/>
                    <a:lumOff val="25000"/>
                  </a:schemeClr>
                </a:solidFill>
              </a:rPr>
              <a:t>②　</a:t>
            </a:r>
            <a:r>
              <a:rPr kumimoji="1" lang="ja-JP" altLang="en-US" b="1" dirty="0">
                <a:solidFill>
                  <a:schemeClr val="tx1">
                    <a:lumMod val="75000"/>
                    <a:lumOff val="25000"/>
                  </a:schemeClr>
                </a:solidFill>
              </a:rPr>
              <a:t>利益損害</a:t>
            </a:r>
          </a:p>
        </p:txBody>
      </p:sp>
      <p:sp>
        <p:nvSpPr>
          <p:cNvPr id="7" name="サブタイトル 6"/>
          <p:cNvSpPr>
            <a:spLocks noGrp="1"/>
          </p:cNvSpPr>
          <p:nvPr>
            <p:ph type="subTitle" idx="1"/>
          </p:nvPr>
        </p:nvSpPr>
        <p:spPr>
          <a:xfrm>
            <a:off x="304800" y="3899920"/>
            <a:ext cx="8976852" cy="1655762"/>
          </a:xfrm>
        </p:spPr>
        <p:txBody>
          <a:bodyPr/>
          <a:lstStyle/>
          <a:p>
            <a:r>
              <a:rPr lang="ja-JP" altLang="ja-JP" dirty="0">
                <a:solidFill>
                  <a:schemeClr val="tx1">
                    <a:lumMod val="75000"/>
                    <a:lumOff val="25000"/>
                  </a:schemeClr>
                </a:solidFill>
              </a:rPr>
              <a:t>事業が中断した場合の利益喪失や、</a:t>
            </a:r>
            <a:br>
              <a:rPr lang="en-US" altLang="ja-JP" dirty="0">
                <a:solidFill>
                  <a:schemeClr val="tx1">
                    <a:lumMod val="75000"/>
                    <a:lumOff val="25000"/>
                  </a:schemeClr>
                </a:solidFill>
              </a:rPr>
            </a:br>
            <a:r>
              <a:rPr lang="ja-JP" altLang="ja-JP" dirty="0">
                <a:solidFill>
                  <a:schemeClr val="tx1">
                    <a:lumMod val="75000"/>
                    <a:lumOff val="25000"/>
                  </a:schemeClr>
                </a:solidFill>
              </a:rPr>
              <a:t>事業中断時における人件費などの固定費支出による損害</a:t>
            </a:r>
            <a:endParaRPr kumimoji="1" lang="ja-JP" altLang="en-US" dirty="0">
              <a:solidFill>
                <a:schemeClr val="tx1">
                  <a:lumMod val="75000"/>
                  <a:lumOff val="25000"/>
                </a:schemeClr>
              </a:solidFill>
            </a:endParaRPr>
          </a:p>
        </p:txBody>
      </p:sp>
      <p:sp>
        <p:nvSpPr>
          <p:cNvPr id="3" name="フッター プレースホルダー 4">
            <a:extLst>
              <a:ext uri="{FF2B5EF4-FFF2-40B4-BE49-F238E27FC236}">
                <a16:creationId xmlns:a16="http://schemas.microsoft.com/office/drawing/2014/main" id="{1CC039E4-37E7-2832-C078-A74D7A8511F4}"/>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
        <p:nvSpPr>
          <p:cNvPr id="2" name="フッター プレースホルダー 1">
            <a:extLst>
              <a:ext uri="{FF2B5EF4-FFF2-40B4-BE49-F238E27FC236}">
                <a16:creationId xmlns:a16="http://schemas.microsoft.com/office/drawing/2014/main" id="{4DD6C23D-3D5D-DC7D-8B34-8CD338C5DD89}"/>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259545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b="1" dirty="0"/>
              <a:t>利益損害</a:t>
            </a:r>
          </a:p>
        </p:txBody>
      </p:sp>
      <p:sp>
        <p:nvSpPr>
          <p:cNvPr id="2" name="テキスト ボックス 1"/>
          <p:cNvSpPr txBox="1"/>
          <p:nvPr/>
        </p:nvSpPr>
        <p:spPr>
          <a:xfrm>
            <a:off x="6907369" y="3238083"/>
            <a:ext cx="4518338" cy="2887663"/>
          </a:xfrm>
          <a:prstGeom prst="rect">
            <a:avLst/>
          </a:prstGeom>
          <a:noFill/>
          <a:ln>
            <a:noFill/>
          </a:ln>
        </p:spPr>
        <p:txBody>
          <a:bodyPr wrap="none" rtlCol="0">
            <a:noAutofit/>
          </a:bodyPr>
          <a:lstStyle/>
          <a:p>
            <a:pPr algn="l">
              <a:spcBef>
                <a:spcPts val="600"/>
              </a:spcBef>
            </a:pPr>
            <a:r>
              <a:rPr lang="ja-JP" altLang="en-US" sz="2400" dirty="0">
                <a:solidFill>
                  <a:schemeClr val="tx1">
                    <a:lumMod val="75000"/>
                    <a:lumOff val="25000"/>
                  </a:schemeClr>
                </a:solidFill>
                <a:latin typeface="+mn-ea"/>
              </a:rPr>
              <a:t>◇事業中断による売上が</a:t>
            </a:r>
            <a:r>
              <a:rPr lang="en-US" altLang="ja-JP" sz="2400" dirty="0">
                <a:solidFill>
                  <a:schemeClr val="tx1">
                    <a:lumMod val="75000"/>
                    <a:lumOff val="25000"/>
                  </a:schemeClr>
                </a:solidFill>
                <a:latin typeface="+mn-ea"/>
              </a:rPr>
              <a:t>4</a:t>
            </a:r>
            <a:r>
              <a:rPr lang="ja-JP" altLang="en-US" sz="2400" dirty="0">
                <a:solidFill>
                  <a:schemeClr val="tx1">
                    <a:lumMod val="75000"/>
                    <a:lumOff val="25000"/>
                  </a:schemeClr>
                </a:solidFill>
                <a:latin typeface="+mn-ea"/>
              </a:rPr>
              <a:t>割減</a:t>
            </a:r>
            <a:endParaRPr lang="en-US" altLang="ja-JP" sz="2400" dirty="0">
              <a:solidFill>
                <a:schemeClr val="tx1">
                  <a:lumMod val="75000"/>
                  <a:lumOff val="25000"/>
                </a:schemeClr>
              </a:solidFill>
              <a:latin typeface="+mn-ea"/>
            </a:endParaRPr>
          </a:p>
          <a:p>
            <a:pPr>
              <a:spcBef>
                <a:spcPts val="600"/>
              </a:spcBef>
            </a:pPr>
            <a:r>
              <a:rPr lang="ja-JP" altLang="en-US" sz="2400" dirty="0">
                <a:solidFill>
                  <a:schemeClr val="tx1">
                    <a:lumMod val="75000"/>
                    <a:lumOff val="25000"/>
                  </a:schemeClr>
                </a:solidFill>
                <a:latin typeface="+mn-ea"/>
              </a:rPr>
              <a:t>◇事業が中断していても</a:t>
            </a:r>
            <a:br>
              <a:rPr lang="en-US" altLang="ja-JP" sz="2400" dirty="0">
                <a:solidFill>
                  <a:schemeClr val="tx1">
                    <a:lumMod val="75000"/>
                    <a:lumOff val="25000"/>
                  </a:schemeClr>
                </a:solidFill>
                <a:latin typeface="+mn-ea"/>
              </a:rPr>
            </a:br>
            <a:r>
              <a:rPr lang="ja-JP" altLang="en-US" sz="2400" dirty="0">
                <a:solidFill>
                  <a:schemeClr val="tx1">
                    <a:lumMod val="75000"/>
                    <a:lumOff val="25000"/>
                  </a:schemeClr>
                </a:solidFill>
                <a:latin typeface="+mn-ea"/>
              </a:rPr>
              <a:t>　固定費は定額必要</a:t>
            </a:r>
            <a:endParaRPr lang="en-US" altLang="ja-JP" sz="2400" dirty="0">
              <a:solidFill>
                <a:schemeClr val="tx1">
                  <a:lumMod val="75000"/>
                  <a:lumOff val="25000"/>
                </a:schemeClr>
              </a:solidFill>
              <a:latin typeface="+mn-ea"/>
            </a:endParaRPr>
          </a:p>
          <a:p>
            <a:pPr>
              <a:spcBef>
                <a:spcPts val="600"/>
              </a:spcBef>
            </a:pPr>
            <a:r>
              <a:rPr lang="ja-JP" altLang="en-US" sz="2400" dirty="0">
                <a:solidFill>
                  <a:schemeClr val="tx1">
                    <a:lumMod val="75000"/>
                    <a:lumOff val="25000"/>
                  </a:schemeClr>
                </a:solidFill>
                <a:latin typeface="+mn-ea"/>
              </a:rPr>
              <a:t>◇通常</a:t>
            </a:r>
            <a:r>
              <a:rPr lang="en-US" altLang="ja-JP" sz="2400" dirty="0">
                <a:solidFill>
                  <a:schemeClr val="tx1">
                    <a:lumMod val="75000"/>
                    <a:lumOff val="25000"/>
                  </a:schemeClr>
                </a:solidFill>
                <a:latin typeface="+mn-ea"/>
              </a:rPr>
              <a:t>1</a:t>
            </a:r>
            <a:r>
              <a:rPr lang="ja-JP" altLang="en-US" sz="2400" dirty="0">
                <a:solidFill>
                  <a:schemeClr val="tx1">
                    <a:lumMod val="75000"/>
                    <a:lumOff val="25000"/>
                  </a:schemeClr>
                </a:solidFill>
                <a:latin typeface="+mn-ea"/>
              </a:rPr>
              <a:t>億円稼げるのに、</a:t>
            </a:r>
            <a:br>
              <a:rPr lang="en-US" altLang="ja-JP" sz="2400" dirty="0">
                <a:solidFill>
                  <a:schemeClr val="tx1">
                    <a:lumMod val="75000"/>
                    <a:lumOff val="25000"/>
                  </a:schemeClr>
                </a:solidFill>
                <a:latin typeface="+mn-ea"/>
              </a:rPr>
            </a:br>
            <a:r>
              <a:rPr lang="ja-JP" altLang="en-US" sz="2400" dirty="0">
                <a:solidFill>
                  <a:schemeClr val="tx1">
                    <a:lumMod val="75000"/>
                    <a:lumOff val="25000"/>
                  </a:schemeClr>
                </a:solidFill>
                <a:latin typeface="+mn-ea"/>
              </a:rPr>
              <a:t>   営業損益▲</a:t>
            </a:r>
            <a:r>
              <a:rPr lang="en-US" altLang="ja-JP" sz="2400" dirty="0">
                <a:solidFill>
                  <a:schemeClr val="tx1">
                    <a:lumMod val="75000"/>
                    <a:lumOff val="25000"/>
                  </a:schemeClr>
                </a:solidFill>
                <a:latin typeface="+mn-ea"/>
              </a:rPr>
              <a:t>0.2</a:t>
            </a:r>
            <a:r>
              <a:rPr lang="ja-JP" altLang="en-US" sz="2400" dirty="0">
                <a:solidFill>
                  <a:schemeClr val="tx1">
                    <a:lumMod val="75000"/>
                    <a:lumOff val="25000"/>
                  </a:schemeClr>
                </a:solidFill>
                <a:latin typeface="+mn-ea"/>
              </a:rPr>
              <a:t>億円</a:t>
            </a:r>
            <a:endParaRPr lang="en-US" altLang="ja-JP" sz="2400" dirty="0">
              <a:solidFill>
                <a:schemeClr val="tx1">
                  <a:lumMod val="75000"/>
                  <a:lumOff val="25000"/>
                </a:schemeClr>
              </a:solidFill>
              <a:latin typeface="+mn-ea"/>
            </a:endParaRPr>
          </a:p>
          <a:p>
            <a:pPr>
              <a:spcBef>
                <a:spcPts val="600"/>
              </a:spcBef>
            </a:pPr>
            <a:r>
              <a:rPr lang="ja-JP" altLang="en-US" sz="2400" b="1" dirty="0">
                <a:solidFill>
                  <a:schemeClr val="tx1">
                    <a:lumMod val="75000"/>
                    <a:lumOff val="25000"/>
                  </a:schemeClr>
                </a:solidFill>
                <a:latin typeface="+mn-ea"/>
              </a:rPr>
              <a:t>◇</a:t>
            </a:r>
            <a:r>
              <a:rPr lang="ja-JP" altLang="en-US" sz="2400" dirty="0">
                <a:solidFill>
                  <a:schemeClr val="tx1">
                    <a:lumMod val="75000"/>
                    <a:lumOff val="25000"/>
                  </a:schemeClr>
                </a:solidFill>
                <a:latin typeface="+mn-ea"/>
              </a:rPr>
              <a:t>結果として、</a:t>
            </a:r>
            <a:br>
              <a:rPr lang="en-US" altLang="ja-JP" sz="2400" dirty="0">
                <a:solidFill>
                  <a:schemeClr val="tx1">
                    <a:lumMod val="75000"/>
                    <a:lumOff val="25000"/>
                  </a:schemeClr>
                </a:solidFill>
                <a:latin typeface="+mn-ea"/>
              </a:rPr>
            </a:br>
            <a:r>
              <a:rPr lang="ja-JP" altLang="en-US" sz="2400" dirty="0">
                <a:solidFill>
                  <a:schemeClr val="tx1">
                    <a:lumMod val="75000"/>
                    <a:lumOff val="25000"/>
                  </a:schemeClr>
                </a:solidFill>
                <a:latin typeface="+mn-ea"/>
              </a:rPr>
              <a:t>　▲</a:t>
            </a:r>
            <a:r>
              <a:rPr lang="en-US" altLang="ja-JP" sz="2400" dirty="0">
                <a:solidFill>
                  <a:schemeClr val="tx1">
                    <a:lumMod val="75000"/>
                    <a:lumOff val="25000"/>
                  </a:schemeClr>
                </a:solidFill>
                <a:latin typeface="+mn-ea"/>
              </a:rPr>
              <a:t>0.2</a:t>
            </a:r>
            <a:r>
              <a:rPr lang="ja-JP" altLang="en-US" sz="2400" dirty="0">
                <a:solidFill>
                  <a:schemeClr val="tx1">
                    <a:lumMod val="75000"/>
                    <a:lumOff val="25000"/>
                  </a:schemeClr>
                </a:solidFill>
                <a:latin typeface="+mn-ea"/>
              </a:rPr>
              <a:t>億円</a:t>
            </a:r>
            <a:r>
              <a:rPr lang="zh-TW" altLang="en-US" sz="24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億円</a:t>
            </a:r>
            <a:r>
              <a:rPr lang="zh-TW" altLang="en-US" sz="2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rPr>
              <a:t>1.2</a:t>
            </a: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億円</a:t>
            </a:r>
            <a:br>
              <a:rPr lang="en-US" altLang="ja-JP" sz="2400" dirty="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2400" dirty="0">
                <a:solidFill>
                  <a:schemeClr val="tx1">
                    <a:lumMod val="75000"/>
                    <a:lumOff val="25000"/>
                  </a:schemeClr>
                </a:solidFill>
                <a:latin typeface="メイリオ" panose="020B0604030504040204" pitchFamily="50" charset="-128"/>
                <a:ea typeface="メイリオ" panose="020B0604030504040204" pitchFamily="50" charset="-128"/>
              </a:rPr>
              <a:t>　の損失が発生</a:t>
            </a:r>
            <a:endParaRPr kumimoji="1" lang="ja-JP" altLang="en-US" sz="2400" dirty="0">
              <a:solidFill>
                <a:schemeClr val="tx1">
                  <a:lumMod val="75000"/>
                  <a:lumOff val="25000"/>
                </a:schemeClr>
              </a:solidFill>
            </a:endParaRPr>
          </a:p>
        </p:txBody>
      </p:sp>
      <p:graphicFrame>
        <p:nvGraphicFramePr>
          <p:cNvPr id="3" name="表 2"/>
          <p:cNvGraphicFramePr>
            <a:graphicFrameLocks noGrp="1"/>
          </p:cNvGraphicFramePr>
          <p:nvPr>
            <p:extLst>
              <p:ext uri="{D42A27DB-BD31-4B8C-83A1-F6EECF244321}">
                <p14:modId xmlns:p14="http://schemas.microsoft.com/office/powerpoint/2010/main" val="3322947430"/>
              </p:ext>
            </p:extLst>
          </p:nvPr>
        </p:nvGraphicFramePr>
        <p:xfrm>
          <a:off x="315240" y="3293085"/>
          <a:ext cx="6295915" cy="3014674"/>
        </p:xfrm>
        <a:graphic>
          <a:graphicData uri="http://schemas.openxmlformats.org/drawingml/2006/table">
            <a:tbl>
              <a:tblPr firstRow="1" firstCol="1" lastRow="1" bandRow="1">
                <a:tableStyleId>{5C22544A-7EE6-4342-B048-85BDC9FD1C3A}</a:tableStyleId>
              </a:tblPr>
              <a:tblGrid>
                <a:gridCol w="1612298">
                  <a:extLst>
                    <a:ext uri="{9D8B030D-6E8A-4147-A177-3AD203B41FA5}">
                      <a16:colId xmlns:a16="http://schemas.microsoft.com/office/drawing/2014/main" val="2527363487"/>
                    </a:ext>
                  </a:extLst>
                </a:gridCol>
                <a:gridCol w="1443865">
                  <a:extLst>
                    <a:ext uri="{9D8B030D-6E8A-4147-A177-3AD203B41FA5}">
                      <a16:colId xmlns:a16="http://schemas.microsoft.com/office/drawing/2014/main" val="1640227660"/>
                    </a:ext>
                  </a:extLst>
                </a:gridCol>
                <a:gridCol w="1443865">
                  <a:extLst>
                    <a:ext uri="{9D8B030D-6E8A-4147-A177-3AD203B41FA5}">
                      <a16:colId xmlns:a16="http://schemas.microsoft.com/office/drawing/2014/main" val="3474138334"/>
                    </a:ext>
                  </a:extLst>
                </a:gridCol>
                <a:gridCol w="1795887">
                  <a:extLst>
                    <a:ext uri="{9D8B030D-6E8A-4147-A177-3AD203B41FA5}">
                      <a16:colId xmlns:a16="http://schemas.microsoft.com/office/drawing/2014/main" val="1504263755"/>
                    </a:ext>
                  </a:extLst>
                </a:gridCol>
              </a:tblGrid>
              <a:tr h="511928">
                <a:tc>
                  <a:txBody>
                    <a:bodyPr/>
                    <a:lstStyle/>
                    <a:p>
                      <a:pPr algn="ctr">
                        <a:spcAft>
                          <a:spcPts val="0"/>
                        </a:spcAft>
                      </a:pPr>
                      <a:r>
                        <a:rPr lang="ja-JP" sz="1800" kern="100" dirty="0">
                          <a:effectLst/>
                        </a:rPr>
                        <a:t>項目</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72000" marB="0" anchor="ctr">
                    <a:solidFill>
                      <a:schemeClr val="accent5">
                        <a:lumMod val="50000"/>
                      </a:schemeClr>
                    </a:solidFill>
                  </a:tcPr>
                </a:tc>
                <a:tc>
                  <a:txBody>
                    <a:bodyPr/>
                    <a:lstStyle/>
                    <a:p>
                      <a:pPr algn="ctr">
                        <a:spcAft>
                          <a:spcPts val="0"/>
                        </a:spcAft>
                      </a:pPr>
                      <a:r>
                        <a:rPr lang="ja-JP" sz="1800" kern="100" dirty="0">
                          <a:effectLst/>
                        </a:rPr>
                        <a:t>平時</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72000" marB="0" anchor="ctr">
                    <a:solidFill>
                      <a:schemeClr val="accent5">
                        <a:lumMod val="50000"/>
                      </a:schemeClr>
                    </a:solidFill>
                  </a:tcPr>
                </a:tc>
                <a:tc>
                  <a:txBody>
                    <a:bodyPr/>
                    <a:lstStyle/>
                    <a:p>
                      <a:pPr algn="ctr">
                        <a:spcAft>
                          <a:spcPts val="0"/>
                        </a:spcAft>
                      </a:pPr>
                      <a:r>
                        <a:rPr lang="ja-JP" sz="1800" kern="100" dirty="0">
                          <a:effectLst/>
                        </a:rPr>
                        <a:t>事業中断時</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72000" marB="0" anchor="ctr">
                    <a:solidFill>
                      <a:schemeClr val="accent5">
                        <a:lumMod val="50000"/>
                      </a:schemeClr>
                    </a:solidFill>
                  </a:tcPr>
                </a:tc>
                <a:tc>
                  <a:txBody>
                    <a:bodyPr/>
                    <a:lstStyle/>
                    <a:p>
                      <a:pPr algn="ctr">
                        <a:spcAft>
                          <a:spcPts val="0"/>
                        </a:spcAft>
                      </a:pPr>
                      <a:r>
                        <a:rPr lang="ja-JP" sz="1800" kern="100" dirty="0">
                          <a:effectLst/>
                        </a:rPr>
                        <a:t>差額</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72000" marB="0" anchor="ctr">
                    <a:solidFill>
                      <a:schemeClr val="accent5">
                        <a:lumMod val="50000"/>
                      </a:schemeClr>
                    </a:solidFill>
                  </a:tcPr>
                </a:tc>
                <a:extLst>
                  <a:ext uri="{0D108BD9-81ED-4DB2-BD59-A6C34878D82A}">
                    <a16:rowId xmlns:a16="http://schemas.microsoft.com/office/drawing/2014/main" val="2252251581"/>
                  </a:ext>
                </a:extLst>
              </a:tr>
              <a:tr h="323298">
                <a:tc>
                  <a:txBody>
                    <a:bodyPr/>
                    <a:lstStyle/>
                    <a:p>
                      <a:pPr algn="just">
                        <a:spcAft>
                          <a:spcPts val="0"/>
                        </a:spcAft>
                      </a:pPr>
                      <a:r>
                        <a:rPr lang="ja-JP" sz="1800" kern="100" dirty="0">
                          <a:effectLst/>
                        </a:rPr>
                        <a:t>売上高</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72000" marB="0" anchor="ctr">
                    <a:solidFill>
                      <a:schemeClr val="accent1">
                        <a:lumMod val="50000"/>
                      </a:schemeClr>
                    </a:solidFill>
                  </a:tcPr>
                </a:tc>
                <a:tc>
                  <a:txBody>
                    <a:bodyPr/>
                    <a:lstStyle/>
                    <a:p>
                      <a:pPr algn="r">
                        <a:spcAft>
                          <a:spcPts val="0"/>
                        </a:spcAft>
                      </a:pPr>
                      <a:r>
                        <a:rPr lang="en-US" altLang="ja-JP" sz="1800" kern="100" dirty="0">
                          <a:effectLst/>
                          <a:latin typeface="+mn-ea"/>
                          <a:ea typeface="+mn-ea"/>
                        </a:rPr>
                        <a:t>10</a:t>
                      </a:r>
                      <a:r>
                        <a:rPr lang="ja-JP" sz="1800" kern="100" dirty="0">
                          <a:effectLst/>
                          <a:latin typeface="+mn-ea"/>
                          <a:ea typeface="+mn-ea"/>
                        </a:rPr>
                        <a:t>億円</a:t>
                      </a:r>
                      <a:endParaRPr lang="ja-JP" sz="1800" kern="100" dirty="0">
                        <a:effectLst/>
                        <a:latin typeface="+mn-ea"/>
                        <a:ea typeface="+mn-ea"/>
                        <a:cs typeface="Times New Roman" panose="02020603050405020304" pitchFamily="18" charset="0"/>
                      </a:endParaRPr>
                    </a:p>
                  </a:txBody>
                  <a:tcPr marL="68580" marR="68580" marT="72000" marB="0" anchor="ctr"/>
                </a:tc>
                <a:tc>
                  <a:txBody>
                    <a:bodyPr/>
                    <a:lstStyle/>
                    <a:p>
                      <a:pPr algn="r">
                        <a:spcAft>
                          <a:spcPts val="0"/>
                        </a:spcAft>
                      </a:pPr>
                      <a:r>
                        <a:rPr lang="en-US" altLang="ja-JP" sz="1800" kern="100" dirty="0">
                          <a:effectLst/>
                          <a:latin typeface="+mn-ea"/>
                          <a:ea typeface="+mn-ea"/>
                        </a:rPr>
                        <a:t>6</a:t>
                      </a:r>
                      <a:r>
                        <a:rPr lang="ja-JP" altLang="en-US" sz="1800" kern="100" dirty="0">
                          <a:effectLst/>
                          <a:latin typeface="+mn-ea"/>
                          <a:ea typeface="+mn-ea"/>
                        </a:rPr>
                        <a:t>億</a:t>
                      </a:r>
                      <a:r>
                        <a:rPr lang="ja-JP" sz="1800" kern="100" dirty="0">
                          <a:effectLst/>
                          <a:latin typeface="+mn-ea"/>
                          <a:ea typeface="+mn-ea"/>
                        </a:rPr>
                        <a:t>円</a:t>
                      </a:r>
                      <a:endParaRPr lang="ja-JP" sz="1800" kern="100" dirty="0">
                        <a:effectLst/>
                        <a:latin typeface="+mn-ea"/>
                        <a:ea typeface="+mn-ea"/>
                        <a:cs typeface="Times New Roman" panose="02020603050405020304" pitchFamily="18" charset="0"/>
                      </a:endParaRPr>
                    </a:p>
                  </a:txBody>
                  <a:tcPr marL="68580" marR="68580" marT="72000" marB="0" anchor="ctr"/>
                </a:tc>
                <a:tc>
                  <a:txBody>
                    <a:bodyPr/>
                    <a:lstStyle/>
                    <a:p>
                      <a:pPr algn="r">
                        <a:spcAft>
                          <a:spcPts val="0"/>
                        </a:spcAft>
                      </a:pPr>
                      <a:r>
                        <a:rPr lang="ja-JP" sz="1800" kern="100" dirty="0">
                          <a:effectLst/>
                          <a:latin typeface="+mn-ea"/>
                          <a:ea typeface="+mn-ea"/>
                        </a:rPr>
                        <a:t>▲</a:t>
                      </a:r>
                      <a:r>
                        <a:rPr lang="en-US" altLang="ja-JP" sz="1800" kern="100" dirty="0">
                          <a:effectLst/>
                          <a:latin typeface="+mn-ea"/>
                          <a:ea typeface="+mn-ea"/>
                        </a:rPr>
                        <a:t>4</a:t>
                      </a:r>
                      <a:r>
                        <a:rPr lang="ja-JP" altLang="en-US" sz="1800" kern="100" dirty="0">
                          <a:effectLst/>
                          <a:latin typeface="+mn-ea"/>
                          <a:ea typeface="+mn-ea"/>
                        </a:rPr>
                        <a:t>億</a:t>
                      </a:r>
                      <a:r>
                        <a:rPr lang="ja-JP" sz="1800" kern="100" dirty="0">
                          <a:effectLst/>
                          <a:latin typeface="+mn-ea"/>
                          <a:ea typeface="+mn-ea"/>
                        </a:rPr>
                        <a:t>円</a:t>
                      </a:r>
                      <a:endParaRPr lang="ja-JP" sz="1800" kern="100" dirty="0">
                        <a:effectLst/>
                        <a:latin typeface="+mn-ea"/>
                        <a:ea typeface="+mn-ea"/>
                        <a:cs typeface="Times New Roman" panose="02020603050405020304" pitchFamily="18" charset="0"/>
                      </a:endParaRPr>
                    </a:p>
                  </a:txBody>
                  <a:tcPr marL="68580" marR="68580" marT="72000" marB="0" anchor="ctr"/>
                </a:tc>
                <a:extLst>
                  <a:ext uri="{0D108BD9-81ED-4DB2-BD59-A6C34878D82A}">
                    <a16:rowId xmlns:a16="http://schemas.microsoft.com/office/drawing/2014/main" val="2340595505"/>
                  </a:ext>
                </a:extLst>
              </a:tr>
              <a:tr h="767893">
                <a:tc>
                  <a:txBody>
                    <a:bodyPr/>
                    <a:lstStyle/>
                    <a:p>
                      <a:pPr algn="l">
                        <a:spcAft>
                          <a:spcPts val="0"/>
                        </a:spcAft>
                      </a:pPr>
                      <a:r>
                        <a:rPr lang="ja-JP" sz="1800" kern="100" dirty="0">
                          <a:effectLst/>
                        </a:rPr>
                        <a:t>固定費</a:t>
                      </a:r>
                      <a:br>
                        <a:rPr lang="en-US" altLang="ja-JP" sz="1800" kern="100" dirty="0">
                          <a:effectLst/>
                        </a:rPr>
                      </a:br>
                      <a:r>
                        <a:rPr lang="ja-JP" sz="1200" kern="100" dirty="0">
                          <a:effectLst/>
                        </a:rPr>
                        <a:t>人件費、賃料等</a:t>
                      </a:r>
                      <a:endParaRPr 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72000" marB="0" anchor="ctr">
                    <a:solidFill>
                      <a:schemeClr val="accent1">
                        <a:lumMod val="50000"/>
                      </a:schemeClr>
                    </a:solidFill>
                  </a:tcPr>
                </a:tc>
                <a:tc>
                  <a:txBody>
                    <a:bodyPr/>
                    <a:lstStyle/>
                    <a:p>
                      <a:pPr algn="r">
                        <a:spcAft>
                          <a:spcPts val="0"/>
                        </a:spcAft>
                      </a:pPr>
                      <a:r>
                        <a:rPr lang="en-US" altLang="ja-JP" sz="1800" kern="100" dirty="0">
                          <a:effectLst/>
                          <a:latin typeface="+mn-ea"/>
                          <a:ea typeface="+mn-ea"/>
                        </a:rPr>
                        <a:t>2</a:t>
                      </a:r>
                      <a:r>
                        <a:rPr lang="ja-JP" altLang="en-US" sz="1800" kern="100" dirty="0">
                          <a:effectLst/>
                          <a:latin typeface="+mn-ea"/>
                          <a:ea typeface="+mn-ea"/>
                        </a:rPr>
                        <a:t>億円</a:t>
                      </a:r>
                      <a:endParaRPr lang="ja-JP" sz="1800" kern="100" dirty="0">
                        <a:effectLst/>
                        <a:latin typeface="+mn-ea"/>
                        <a:ea typeface="+mn-ea"/>
                        <a:cs typeface="Times New Roman" panose="02020603050405020304" pitchFamily="18" charset="0"/>
                      </a:endParaRPr>
                    </a:p>
                  </a:txBody>
                  <a:tcPr marL="68580" marR="68580" marT="72000" marB="0" anchor="ctr"/>
                </a:tc>
                <a:tc>
                  <a:txBody>
                    <a:bodyPr/>
                    <a:lstStyle/>
                    <a:p>
                      <a:pPr algn="r">
                        <a:spcAft>
                          <a:spcPts val="0"/>
                        </a:spcAft>
                      </a:pPr>
                      <a:r>
                        <a:rPr lang="en-US" altLang="ja-JP" sz="1800" kern="100" dirty="0">
                          <a:effectLst/>
                          <a:latin typeface="+mn-ea"/>
                          <a:ea typeface="+mn-ea"/>
                        </a:rPr>
                        <a:t>2</a:t>
                      </a:r>
                      <a:r>
                        <a:rPr lang="ja-JP" altLang="en-US" sz="1800" kern="100" dirty="0">
                          <a:effectLst/>
                          <a:latin typeface="+mn-ea"/>
                          <a:ea typeface="+mn-ea"/>
                        </a:rPr>
                        <a:t>億円</a:t>
                      </a:r>
                      <a:endParaRPr lang="ja-JP" sz="1800" kern="100" dirty="0">
                        <a:effectLst/>
                        <a:latin typeface="+mn-ea"/>
                        <a:ea typeface="+mn-ea"/>
                        <a:cs typeface="Times New Roman" panose="02020603050405020304" pitchFamily="18" charset="0"/>
                      </a:endParaRPr>
                    </a:p>
                  </a:txBody>
                  <a:tcPr marL="68580" marR="68580" marT="72000" marB="0" anchor="ctr"/>
                </a:tc>
                <a:tc>
                  <a:txBody>
                    <a:bodyPr/>
                    <a:lstStyle/>
                    <a:p>
                      <a:pPr algn="r">
                        <a:spcAft>
                          <a:spcPts val="0"/>
                        </a:spcAft>
                      </a:pPr>
                      <a:r>
                        <a:rPr lang="ja-JP" sz="1800" kern="100" dirty="0">
                          <a:effectLst/>
                          <a:latin typeface="+mn-ea"/>
                          <a:ea typeface="+mn-ea"/>
                        </a:rPr>
                        <a:t>―</a:t>
                      </a:r>
                      <a:endParaRPr lang="ja-JP" sz="1800" kern="100" dirty="0">
                        <a:effectLst/>
                        <a:latin typeface="+mn-ea"/>
                        <a:ea typeface="+mn-ea"/>
                        <a:cs typeface="Times New Roman" panose="02020603050405020304" pitchFamily="18" charset="0"/>
                      </a:endParaRPr>
                    </a:p>
                  </a:txBody>
                  <a:tcPr marL="68580" marR="68580" marT="72000" marB="0" anchor="ctr"/>
                </a:tc>
                <a:extLst>
                  <a:ext uri="{0D108BD9-81ED-4DB2-BD59-A6C34878D82A}">
                    <a16:rowId xmlns:a16="http://schemas.microsoft.com/office/drawing/2014/main" val="2474828312"/>
                  </a:ext>
                </a:extLst>
              </a:tr>
              <a:tr h="767893">
                <a:tc>
                  <a:txBody>
                    <a:bodyPr/>
                    <a:lstStyle/>
                    <a:p>
                      <a:pPr algn="l">
                        <a:spcAft>
                          <a:spcPts val="0"/>
                        </a:spcAft>
                      </a:pPr>
                      <a:r>
                        <a:rPr lang="ja-JP" sz="1800" kern="100" dirty="0">
                          <a:effectLst/>
                        </a:rPr>
                        <a:t>変動費</a:t>
                      </a:r>
                      <a:br>
                        <a:rPr lang="en-US" altLang="ja-JP" sz="1800" kern="100" dirty="0">
                          <a:effectLst/>
                        </a:rPr>
                      </a:br>
                      <a:r>
                        <a:rPr lang="ja-JP" sz="1200" kern="100" dirty="0">
                          <a:effectLst/>
                        </a:rPr>
                        <a:t>材料費、電気代等</a:t>
                      </a:r>
                      <a:endParaRPr lang="ja-JP" sz="16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72000" marB="0" anchor="ctr">
                    <a:solidFill>
                      <a:schemeClr val="accent1">
                        <a:lumMod val="50000"/>
                      </a:schemeClr>
                    </a:solidFill>
                  </a:tcPr>
                </a:tc>
                <a:tc>
                  <a:txBody>
                    <a:bodyPr/>
                    <a:lstStyle/>
                    <a:p>
                      <a:pPr algn="r">
                        <a:spcAft>
                          <a:spcPts val="0"/>
                        </a:spcAft>
                      </a:pPr>
                      <a:r>
                        <a:rPr lang="en-US" altLang="ja-JP" sz="1800" kern="100" dirty="0">
                          <a:effectLst/>
                          <a:latin typeface="+mn-ea"/>
                          <a:ea typeface="+mn-ea"/>
                        </a:rPr>
                        <a:t>7</a:t>
                      </a:r>
                      <a:r>
                        <a:rPr lang="ja-JP" altLang="en-US" sz="1800" kern="100" dirty="0">
                          <a:effectLst/>
                          <a:latin typeface="+mn-ea"/>
                          <a:ea typeface="+mn-ea"/>
                        </a:rPr>
                        <a:t>億円</a:t>
                      </a:r>
                      <a:endParaRPr lang="ja-JP" sz="1800" kern="100" dirty="0">
                        <a:effectLst/>
                        <a:latin typeface="+mn-ea"/>
                        <a:ea typeface="+mn-ea"/>
                        <a:cs typeface="Times New Roman" panose="02020603050405020304" pitchFamily="18" charset="0"/>
                      </a:endParaRPr>
                    </a:p>
                  </a:txBody>
                  <a:tcPr marL="68580" marR="68580" marT="72000" marB="0" anchor="ctr"/>
                </a:tc>
                <a:tc>
                  <a:txBody>
                    <a:bodyPr/>
                    <a:lstStyle/>
                    <a:p>
                      <a:pPr algn="r">
                        <a:spcAft>
                          <a:spcPts val="0"/>
                        </a:spcAft>
                      </a:pPr>
                      <a:r>
                        <a:rPr lang="en-US" altLang="ja-JP" sz="1800" kern="100" dirty="0">
                          <a:effectLst/>
                          <a:latin typeface="+mn-ea"/>
                          <a:ea typeface="+mn-ea"/>
                        </a:rPr>
                        <a:t>4.2</a:t>
                      </a:r>
                      <a:r>
                        <a:rPr lang="ja-JP" altLang="en-US" sz="1800" kern="100" dirty="0">
                          <a:effectLst/>
                          <a:latin typeface="+mn-ea"/>
                          <a:ea typeface="+mn-ea"/>
                        </a:rPr>
                        <a:t>億円</a:t>
                      </a:r>
                      <a:endParaRPr lang="ja-JP" sz="1800" kern="100" dirty="0">
                        <a:effectLst/>
                        <a:latin typeface="+mn-ea"/>
                        <a:ea typeface="+mn-ea"/>
                        <a:cs typeface="Times New Roman" panose="02020603050405020304" pitchFamily="18" charset="0"/>
                      </a:endParaRPr>
                    </a:p>
                  </a:txBody>
                  <a:tcPr marL="68580" marR="68580" marT="72000" marB="0" anchor="ctr"/>
                </a:tc>
                <a:tc>
                  <a:txBody>
                    <a:bodyPr/>
                    <a:lstStyle/>
                    <a:p>
                      <a:pPr algn="r">
                        <a:spcAft>
                          <a:spcPts val="0"/>
                        </a:spcAft>
                      </a:pPr>
                      <a:r>
                        <a:rPr lang="en-US" altLang="ja-JP" sz="1800" kern="100" dirty="0">
                          <a:effectLst/>
                          <a:latin typeface="+mn-ea"/>
                          <a:ea typeface="+mn-ea"/>
                        </a:rPr>
                        <a:t>2.8</a:t>
                      </a:r>
                      <a:r>
                        <a:rPr lang="ja-JP" altLang="en-US" sz="1800" kern="100" dirty="0">
                          <a:effectLst/>
                          <a:latin typeface="+mn-ea"/>
                          <a:ea typeface="+mn-ea"/>
                        </a:rPr>
                        <a:t>億円</a:t>
                      </a:r>
                      <a:endParaRPr lang="ja-JP" sz="1800" kern="100" dirty="0">
                        <a:effectLst/>
                        <a:latin typeface="+mn-ea"/>
                        <a:ea typeface="+mn-ea"/>
                        <a:cs typeface="Times New Roman" panose="02020603050405020304" pitchFamily="18" charset="0"/>
                      </a:endParaRPr>
                    </a:p>
                  </a:txBody>
                  <a:tcPr marL="68580" marR="68580" marT="72000" marB="0" anchor="ctr"/>
                </a:tc>
                <a:extLst>
                  <a:ext uri="{0D108BD9-81ED-4DB2-BD59-A6C34878D82A}">
                    <a16:rowId xmlns:a16="http://schemas.microsoft.com/office/drawing/2014/main" val="1840164761"/>
                  </a:ext>
                </a:extLst>
              </a:tr>
              <a:tr h="579383">
                <a:tc>
                  <a:txBody>
                    <a:bodyPr/>
                    <a:lstStyle/>
                    <a:p>
                      <a:pPr algn="just">
                        <a:spcAft>
                          <a:spcPts val="0"/>
                        </a:spcAft>
                      </a:pPr>
                      <a:r>
                        <a:rPr lang="ja-JP" sz="1800" kern="100" dirty="0">
                          <a:effectLst/>
                        </a:rPr>
                        <a:t>営業利益</a:t>
                      </a:r>
                      <a:endParaRPr lang="en-US" altLang="ja-JP" sz="1800" kern="100" dirty="0">
                        <a:effectLst/>
                      </a:endParaRPr>
                    </a:p>
                    <a:p>
                      <a:pPr algn="just">
                        <a:spcAft>
                          <a:spcPts val="0"/>
                        </a:spcAft>
                      </a:pPr>
                      <a:r>
                        <a:rPr lang="ja-JP" sz="1800" kern="100" dirty="0">
                          <a:effectLst/>
                        </a:rPr>
                        <a:t>（損失）</a:t>
                      </a:r>
                      <a:endParaRPr 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txBody>
                  <a:tcPr marL="68580" marR="68580" marT="72000" marB="0" anchor="ctr">
                    <a:solidFill>
                      <a:schemeClr val="accent6">
                        <a:lumMod val="75000"/>
                      </a:schemeClr>
                    </a:solidFill>
                  </a:tcPr>
                </a:tc>
                <a:tc>
                  <a:txBody>
                    <a:bodyPr/>
                    <a:lstStyle/>
                    <a:p>
                      <a:pPr algn="r">
                        <a:spcAft>
                          <a:spcPts val="0"/>
                        </a:spcAft>
                      </a:pPr>
                      <a:r>
                        <a:rPr lang="en-US" altLang="ja-JP" sz="1800" kern="100" dirty="0">
                          <a:effectLst/>
                          <a:latin typeface="+mn-ea"/>
                          <a:ea typeface="+mn-ea"/>
                        </a:rPr>
                        <a:t>1</a:t>
                      </a:r>
                      <a:r>
                        <a:rPr lang="ja-JP" altLang="en-US" sz="1800" kern="100" dirty="0">
                          <a:effectLst/>
                          <a:latin typeface="+mn-ea"/>
                          <a:ea typeface="+mn-ea"/>
                        </a:rPr>
                        <a:t>億円</a:t>
                      </a:r>
                      <a:endParaRPr lang="ja-JP" sz="1800" kern="100" dirty="0">
                        <a:effectLst/>
                        <a:latin typeface="+mn-ea"/>
                        <a:ea typeface="+mn-ea"/>
                        <a:cs typeface="Times New Roman" panose="02020603050405020304" pitchFamily="18" charset="0"/>
                      </a:endParaRPr>
                    </a:p>
                  </a:txBody>
                  <a:tcPr marL="68580" marR="68580" marT="72000" marB="0" anchor="ctr">
                    <a:solidFill>
                      <a:schemeClr val="accent6">
                        <a:lumMod val="75000"/>
                      </a:schemeClr>
                    </a:solidFill>
                  </a:tcPr>
                </a:tc>
                <a:tc>
                  <a:txBody>
                    <a:bodyPr/>
                    <a:lstStyle/>
                    <a:p>
                      <a:pPr algn="r">
                        <a:spcAft>
                          <a:spcPts val="0"/>
                        </a:spcAft>
                      </a:pPr>
                      <a:r>
                        <a:rPr lang="ja-JP" altLang="en-US" sz="1800" kern="100" dirty="0">
                          <a:effectLst/>
                          <a:latin typeface="+mn-ea"/>
                          <a:ea typeface="+mn-ea"/>
                        </a:rPr>
                        <a:t>▲</a:t>
                      </a:r>
                      <a:r>
                        <a:rPr lang="en-US" altLang="ja-JP" sz="1800" kern="100" dirty="0">
                          <a:effectLst/>
                          <a:latin typeface="+mn-ea"/>
                          <a:ea typeface="+mn-ea"/>
                        </a:rPr>
                        <a:t>0.2</a:t>
                      </a:r>
                      <a:r>
                        <a:rPr lang="ja-JP" altLang="en-US" sz="1800" kern="100" dirty="0">
                          <a:effectLst/>
                          <a:latin typeface="+mn-ea"/>
                          <a:ea typeface="+mn-ea"/>
                        </a:rPr>
                        <a:t>億円</a:t>
                      </a:r>
                      <a:endParaRPr lang="ja-JP" sz="1800" kern="100" dirty="0">
                        <a:effectLst/>
                        <a:latin typeface="+mn-ea"/>
                        <a:ea typeface="+mn-ea"/>
                        <a:cs typeface="Times New Roman" panose="02020603050405020304" pitchFamily="18" charset="0"/>
                      </a:endParaRPr>
                    </a:p>
                  </a:txBody>
                  <a:tcPr marL="68580" marR="68580" marT="72000" marB="0" anchor="ctr">
                    <a:solidFill>
                      <a:schemeClr val="accent6">
                        <a:lumMod val="75000"/>
                      </a:schemeClr>
                    </a:solidFill>
                  </a:tcPr>
                </a:tc>
                <a:tc>
                  <a:txBody>
                    <a:bodyPr/>
                    <a:lstStyle/>
                    <a:p>
                      <a:pPr algn="r">
                        <a:spcAft>
                          <a:spcPts val="0"/>
                        </a:spcAft>
                      </a:pPr>
                      <a:r>
                        <a:rPr lang="ja-JP" sz="1800" kern="100" dirty="0">
                          <a:effectLst/>
                          <a:latin typeface="+mn-ea"/>
                          <a:ea typeface="+mn-ea"/>
                        </a:rPr>
                        <a:t>▲</a:t>
                      </a:r>
                      <a:r>
                        <a:rPr lang="en-US" altLang="ja-JP" sz="1800" kern="100" dirty="0">
                          <a:effectLst/>
                          <a:latin typeface="+mn-ea"/>
                          <a:ea typeface="+mn-ea"/>
                        </a:rPr>
                        <a:t>1.2</a:t>
                      </a:r>
                      <a:r>
                        <a:rPr lang="ja-JP" altLang="en-US" sz="1800" kern="100" dirty="0">
                          <a:effectLst/>
                          <a:latin typeface="+mn-ea"/>
                          <a:ea typeface="+mn-ea"/>
                        </a:rPr>
                        <a:t>億円</a:t>
                      </a:r>
                      <a:endParaRPr lang="ja-JP" sz="1800" kern="100" dirty="0">
                        <a:effectLst/>
                        <a:latin typeface="+mn-ea"/>
                        <a:ea typeface="+mn-ea"/>
                        <a:cs typeface="Times New Roman" panose="02020603050405020304" pitchFamily="18" charset="0"/>
                      </a:endParaRPr>
                    </a:p>
                  </a:txBody>
                  <a:tcPr marL="68580" marR="68580" marT="72000" marB="0" anchor="ctr">
                    <a:solidFill>
                      <a:schemeClr val="accent6">
                        <a:lumMod val="75000"/>
                      </a:schemeClr>
                    </a:solidFill>
                  </a:tcPr>
                </a:tc>
                <a:extLst>
                  <a:ext uri="{0D108BD9-81ED-4DB2-BD59-A6C34878D82A}">
                    <a16:rowId xmlns:a16="http://schemas.microsoft.com/office/drawing/2014/main" val="3614670693"/>
                  </a:ext>
                </a:extLst>
              </a:tr>
            </a:tbl>
          </a:graphicData>
        </a:graphic>
      </p:graphicFrame>
      <p:sp>
        <p:nvSpPr>
          <p:cNvPr id="7" name="テキスト ボックス 6"/>
          <p:cNvSpPr txBox="1"/>
          <p:nvPr/>
        </p:nvSpPr>
        <p:spPr>
          <a:xfrm>
            <a:off x="295274" y="2953050"/>
            <a:ext cx="4152901" cy="438150"/>
          </a:xfrm>
          <a:prstGeom prst="rect">
            <a:avLst/>
          </a:prstGeom>
          <a:noFill/>
          <a:ln>
            <a:noFill/>
          </a:ln>
        </p:spPr>
        <p:txBody>
          <a:bodyPr wrap="none" rtlCol="0">
            <a:noAutofit/>
          </a:bodyPr>
          <a:lstStyle/>
          <a:p>
            <a:pPr algn="l"/>
            <a:r>
              <a:rPr lang="ja-JP" altLang="en-US" sz="2000" b="1" u="sng" dirty="0"/>
              <a:t>利益損害のイメージ</a:t>
            </a:r>
            <a:endParaRPr kumimoji="1" lang="ja-JP" altLang="en-US" sz="2000" b="1" u="sng" dirty="0"/>
          </a:p>
        </p:txBody>
      </p:sp>
      <p:sp>
        <p:nvSpPr>
          <p:cNvPr id="6" name="コンテンツ プレースホルダー 7">
            <a:extLst>
              <a:ext uri="{FF2B5EF4-FFF2-40B4-BE49-F238E27FC236}">
                <a16:creationId xmlns:a16="http://schemas.microsoft.com/office/drawing/2014/main" id="{5768F6A5-E689-84FA-C011-C3FB68175130}"/>
              </a:ext>
            </a:extLst>
          </p:cNvPr>
          <p:cNvSpPr txBox="1">
            <a:spLocks/>
          </p:cNvSpPr>
          <p:nvPr/>
        </p:nvSpPr>
        <p:spPr>
          <a:xfrm>
            <a:off x="304800" y="1558344"/>
            <a:ext cx="11582400" cy="1651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ja-JP" dirty="0">
                <a:solidFill>
                  <a:schemeClr val="tx1">
                    <a:lumMod val="75000"/>
                    <a:lumOff val="25000"/>
                  </a:schemeClr>
                </a:solidFill>
              </a:rPr>
              <a:t>多くのシステムが生産・営業活動に直結している現状において、</a:t>
            </a:r>
            <a:br>
              <a:rPr lang="en-US" altLang="ja-JP" dirty="0">
                <a:solidFill>
                  <a:schemeClr val="tx1">
                    <a:lumMod val="75000"/>
                    <a:lumOff val="25000"/>
                  </a:schemeClr>
                </a:solidFill>
              </a:rPr>
            </a:br>
            <a:r>
              <a:rPr lang="ja-JP" altLang="ja-JP" dirty="0">
                <a:solidFill>
                  <a:schemeClr val="tx1">
                    <a:lumMod val="75000"/>
                    <a:lumOff val="25000"/>
                  </a:schemeClr>
                </a:solidFill>
              </a:rPr>
              <a:t>システム</a:t>
            </a:r>
            <a:r>
              <a:rPr lang="ja-JP" altLang="en-US" dirty="0">
                <a:solidFill>
                  <a:schemeClr val="tx1">
                    <a:lumMod val="75000"/>
                    <a:lumOff val="25000"/>
                  </a:schemeClr>
                </a:solidFill>
              </a:rPr>
              <a:t>の</a:t>
            </a:r>
            <a:r>
              <a:rPr lang="ja-JP" altLang="ja-JP" dirty="0">
                <a:solidFill>
                  <a:schemeClr val="tx1">
                    <a:lumMod val="75000"/>
                    <a:lumOff val="25000"/>
                  </a:schemeClr>
                </a:solidFill>
              </a:rPr>
              <a:t>停止</a:t>
            </a:r>
            <a:r>
              <a:rPr lang="ja-JP" altLang="en-US" dirty="0">
                <a:solidFill>
                  <a:schemeClr val="tx1">
                    <a:lumMod val="75000"/>
                    <a:lumOff val="25000"/>
                  </a:schemeClr>
                </a:solidFill>
              </a:rPr>
              <a:t>は</a:t>
            </a:r>
            <a:r>
              <a:rPr lang="ja-JP" altLang="ja-JP" dirty="0">
                <a:solidFill>
                  <a:schemeClr val="tx1">
                    <a:lumMod val="75000"/>
                    <a:lumOff val="25000"/>
                  </a:schemeClr>
                </a:solidFill>
              </a:rPr>
              <a:t>事業中断</a:t>
            </a:r>
            <a:r>
              <a:rPr lang="ja-JP" altLang="en-US" dirty="0">
                <a:solidFill>
                  <a:schemeClr val="tx1">
                    <a:lumMod val="75000"/>
                    <a:lumOff val="25000"/>
                  </a:schemeClr>
                </a:solidFill>
              </a:rPr>
              <a:t>につながり</a:t>
            </a:r>
            <a:r>
              <a:rPr lang="ja-JP" altLang="ja-JP" dirty="0">
                <a:solidFill>
                  <a:schemeClr val="tx1">
                    <a:lumMod val="75000"/>
                    <a:lumOff val="25000"/>
                  </a:schemeClr>
                </a:solidFill>
              </a:rPr>
              <a:t>、売上高の減少をもたらす</a:t>
            </a:r>
            <a:br>
              <a:rPr lang="en-US" altLang="ja-JP" dirty="0">
                <a:solidFill>
                  <a:schemeClr val="tx1">
                    <a:lumMod val="75000"/>
                    <a:lumOff val="25000"/>
                  </a:schemeClr>
                </a:solidFill>
              </a:rPr>
            </a:br>
            <a:r>
              <a:rPr lang="ja-JP" altLang="en-US" dirty="0">
                <a:solidFill>
                  <a:schemeClr val="tx1">
                    <a:lumMod val="75000"/>
                    <a:lumOff val="25000"/>
                  </a:schemeClr>
                </a:solidFill>
              </a:rPr>
              <a:t>当然、損失は売上規模、</a:t>
            </a:r>
            <a:r>
              <a:rPr lang="en-US" altLang="ja-JP" dirty="0">
                <a:solidFill>
                  <a:schemeClr val="tx1">
                    <a:lumMod val="75000"/>
                    <a:lumOff val="25000"/>
                  </a:schemeClr>
                </a:solidFill>
              </a:rPr>
              <a:t>IT</a:t>
            </a:r>
            <a:r>
              <a:rPr lang="ja-JP" altLang="en-US" dirty="0">
                <a:solidFill>
                  <a:schemeClr val="tx1">
                    <a:lumMod val="75000"/>
                    <a:lumOff val="25000"/>
                  </a:schemeClr>
                </a:solidFill>
              </a:rPr>
              <a:t>への依存度等により</a:t>
            </a:r>
            <a:r>
              <a:rPr lang="ja-JP" altLang="en-US" b="1" dirty="0">
                <a:solidFill>
                  <a:srgbClr val="FF5050"/>
                </a:solidFill>
                <a:effectLst>
                  <a:outerShdw blurRad="38100" dist="38100" dir="2700000" algn="tl">
                    <a:srgbClr val="000000">
                      <a:alpha val="43137"/>
                    </a:srgbClr>
                  </a:outerShdw>
                </a:effectLst>
              </a:rPr>
              <a:t>ケースバイケース</a:t>
            </a:r>
          </a:p>
        </p:txBody>
      </p:sp>
      <p:sp>
        <p:nvSpPr>
          <p:cNvPr id="9" name="フッター プレースホルダー 4">
            <a:extLst>
              <a:ext uri="{FF2B5EF4-FFF2-40B4-BE49-F238E27FC236}">
                <a16:creationId xmlns:a16="http://schemas.microsoft.com/office/drawing/2014/main" id="{02B5D528-C338-2213-39ED-DF744DF8AE0B}"/>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2755418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3565576" y="2543238"/>
            <a:ext cx="8656889" cy="1204611"/>
          </a:xfrm>
        </p:spPr>
        <p:txBody>
          <a:bodyPr anchor="ctr">
            <a:normAutofit fontScale="90000"/>
          </a:bodyPr>
          <a:lstStyle/>
          <a:p>
            <a:pPr algn="l">
              <a:lnSpc>
                <a:spcPct val="100000"/>
              </a:lnSpc>
              <a:spcBef>
                <a:spcPts val="2400"/>
              </a:spcBef>
            </a:pPr>
            <a:r>
              <a:rPr kumimoji="1" lang="ja-JP" altLang="en-US" b="1" dirty="0">
                <a:solidFill>
                  <a:srgbClr val="FF6600"/>
                </a:solidFill>
                <a:effectLst>
                  <a:outerShdw blurRad="38100" dist="38100" dir="2700000" algn="tl">
                    <a:srgbClr val="000000">
                      <a:alpha val="43137"/>
                    </a:srgbClr>
                  </a:outerShdw>
                </a:effectLst>
              </a:rPr>
              <a:t>サイバー攻撃を受けると</a:t>
            </a:r>
            <a:br>
              <a:rPr kumimoji="1" lang="en-US" altLang="ja-JP" b="1" dirty="0">
                <a:solidFill>
                  <a:srgbClr val="FF6600"/>
                </a:solidFill>
                <a:effectLst>
                  <a:outerShdw blurRad="38100" dist="38100" dir="2700000" algn="tl">
                    <a:srgbClr val="000000">
                      <a:alpha val="43137"/>
                    </a:srgbClr>
                  </a:outerShdw>
                </a:effectLst>
              </a:rPr>
            </a:br>
            <a:r>
              <a:rPr kumimoji="1" lang="ja-JP" altLang="en-US" b="1" dirty="0">
                <a:solidFill>
                  <a:srgbClr val="FF6600"/>
                </a:solidFill>
                <a:effectLst>
                  <a:outerShdw blurRad="38100" dist="38100" dir="2700000" algn="tl">
                    <a:srgbClr val="000000">
                      <a:alpha val="43137"/>
                    </a:srgbClr>
                  </a:outerShdw>
                </a:effectLst>
              </a:rPr>
              <a:t>お金がかかる</a:t>
            </a:r>
            <a:endParaRPr kumimoji="1" lang="ja-JP" altLang="en-US" sz="4900" dirty="0">
              <a:solidFill>
                <a:schemeClr val="tx1">
                  <a:lumMod val="75000"/>
                  <a:lumOff val="25000"/>
                </a:schemeClr>
              </a:solidFill>
            </a:endParaRPr>
          </a:p>
        </p:txBody>
      </p:sp>
      <p:sp>
        <p:nvSpPr>
          <p:cNvPr id="4" name="サブタイトル 3"/>
          <p:cNvSpPr>
            <a:spLocks noGrp="1"/>
          </p:cNvSpPr>
          <p:nvPr>
            <p:ph type="subTitle" idx="1"/>
          </p:nvPr>
        </p:nvSpPr>
        <p:spPr>
          <a:xfrm>
            <a:off x="1890016" y="5607714"/>
            <a:ext cx="9929445" cy="1022250"/>
          </a:xfrm>
        </p:spPr>
        <p:txBody>
          <a:bodyPr anchor="ctr">
            <a:normAutofit/>
          </a:bodyPr>
          <a:lstStyle/>
          <a:p>
            <a:pPr>
              <a:lnSpc>
                <a:spcPct val="100000"/>
              </a:lnSpc>
              <a:spcBef>
                <a:spcPts val="0"/>
              </a:spcBef>
            </a:pPr>
            <a:r>
              <a:rPr kumimoji="1" lang="ja-JP" altLang="en-US" sz="2000" b="1" dirty="0">
                <a:solidFill>
                  <a:schemeClr val="tx1">
                    <a:lumMod val="75000"/>
                    <a:lumOff val="25000"/>
                  </a:schemeClr>
                </a:solidFill>
              </a:rPr>
              <a:t>作成： 日本ネットワークセキュリティ協会</a:t>
            </a:r>
            <a:r>
              <a:rPr lang="ja-JP" altLang="en-US" sz="2000" b="1" dirty="0"/>
              <a:t>（</a:t>
            </a:r>
            <a:r>
              <a:rPr lang="en-US" altLang="ja-JP" sz="2000" b="1" dirty="0"/>
              <a:t>JNSA</a:t>
            </a:r>
            <a:r>
              <a:rPr kumimoji="1" lang="ja-JP" altLang="en-US" sz="2000" b="1" dirty="0">
                <a:solidFill>
                  <a:schemeClr val="tx1">
                    <a:lumMod val="75000"/>
                    <a:lumOff val="25000"/>
                  </a:schemeClr>
                </a:solidFill>
              </a:rPr>
              <a:t>）</a:t>
            </a:r>
            <a:endParaRPr kumimoji="1" lang="en-US" altLang="ja-JP" sz="2000" b="1" dirty="0">
              <a:solidFill>
                <a:schemeClr val="tx1">
                  <a:lumMod val="75000"/>
                  <a:lumOff val="25000"/>
                </a:schemeClr>
              </a:solidFill>
            </a:endParaRPr>
          </a:p>
          <a:p>
            <a:pPr>
              <a:lnSpc>
                <a:spcPct val="100000"/>
              </a:lnSpc>
              <a:spcBef>
                <a:spcPts val="0"/>
              </a:spcBef>
            </a:pPr>
            <a:r>
              <a:rPr lang="ja-JP" altLang="en-US" sz="2000" b="1" dirty="0"/>
              <a:t>  </a:t>
            </a:r>
            <a:r>
              <a:rPr kumimoji="1" lang="ja-JP" altLang="en-US" sz="2000" b="1" dirty="0">
                <a:solidFill>
                  <a:schemeClr val="tx1">
                    <a:lumMod val="75000"/>
                    <a:lumOff val="25000"/>
                  </a:schemeClr>
                </a:solidFill>
              </a:rPr>
              <a:t>調査研究部会 インシデント被害調査</a:t>
            </a:r>
            <a:r>
              <a:rPr lang="en-US" altLang="ja-JP" sz="2000" b="1" dirty="0">
                <a:solidFill>
                  <a:schemeClr val="tx1">
                    <a:lumMod val="75000"/>
                    <a:lumOff val="25000"/>
                  </a:schemeClr>
                </a:solidFill>
              </a:rPr>
              <a:t>WG</a:t>
            </a:r>
          </a:p>
        </p:txBody>
      </p:sp>
      <p:sp>
        <p:nvSpPr>
          <p:cNvPr id="13" name="テキスト ボックス 12">
            <a:extLst>
              <a:ext uri="{FF2B5EF4-FFF2-40B4-BE49-F238E27FC236}">
                <a16:creationId xmlns:a16="http://schemas.microsoft.com/office/drawing/2014/main" id="{B225AF6B-7E18-18A3-786D-72E95C57955A}"/>
              </a:ext>
            </a:extLst>
          </p:cNvPr>
          <p:cNvSpPr txBox="1"/>
          <p:nvPr/>
        </p:nvSpPr>
        <p:spPr>
          <a:xfrm>
            <a:off x="3669485" y="4064644"/>
            <a:ext cx="9472137" cy="954107"/>
          </a:xfrm>
          <a:prstGeom prst="rect">
            <a:avLst/>
          </a:prstGeom>
          <a:noFill/>
          <a:ln>
            <a:noFill/>
          </a:ln>
        </p:spPr>
        <p:txBody>
          <a:bodyPr wrap="square">
            <a:spAutoFit/>
          </a:bodyPr>
          <a:lstStyle/>
          <a:p>
            <a:r>
              <a:rPr kumimoji="1" lang="ja-JP" altLang="en-US" sz="2800" b="1" dirty="0">
                <a:solidFill>
                  <a:schemeClr val="tx1">
                    <a:lumMod val="75000"/>
                    <a:lumOff val="25000"/>
                  </a:schemeClr>
                </a:solidFill>
                <a:effectLst>
                  <a:outerShdw blurRad="38100" dist="38100" dir="2700000" algn="tl">
                    <a:srgbClr val="000000">
                      <a:alpha val="43137"/>
                    </a:srgbClr>
                  </a:outerShdw>
                </a:effectLst>
              </a:rPr>
              <a:t>～インシデント損害額調査レポートから考える</a:t>
            </a:r>
            <a:br>
              <a:rPr kumimoji="1" lang="en-US" altLang="ja-JP" sz="2800" b="1" dirty="0">
                <a:solidFill>
                  <a:schemeClr val="tx1">
                    <a:lumMod val="75000"/>
                    <a:lumOff val="25000"/>
                  </a:schemeClr>
                </a:solidFill>
                <a:effectLst>
                  <a:outerShdw blurRad="38100" dist="38100" dir="2700000" algn="tl">
                    <a:srgbClr val="000000">
                      <a:alpha val="43137"/>
                    </a:srgbClr>
                  </a:outerShdw>
                </a:effectLst>
              </a:rPr>
            </a:br>
            <a:r>
              <a:rPr kumimoji="1" lang="en-US" altLang="ja-JP" sz="2800" b="1" dirty="0">
                <a:solidFill>
                  <a:schemeClr val="tx1">
                    <a:lumMod val="75000"/>
                    <a:lumOff val="25000"/>
                  </a:schemeClr>
                </a:solidFill>
                <a:effectLst>
                  <a:outerShdw blurRad="38100" dist="38100" dir="2700000" algn="tl">
                    <a:srgbClr val="000000">
                      <a:alpha val="43137"/>
                    </a:srgbClr>
                  </a:outerShdw>
                </a:effectLst>
              </a:rPr>
              <a:t>				</a:t>
            </a:r>
            <a:r>
              <a:rPr kumimoji="1" lang="ja-JP" altLang="en-US" sz="2800" b="1" dirty="0">
                <a:solidFill>
                  <a:schemeClr val="tx1">
                    <a:lumMod val="75000"/>
                    <a:lumOff val="25000"/>
                  </a:schemeClr>
                </a:solidFill>
                <a:effectLst>
                  <a:outerShdw blurRad="38100" dist="38100" dir="2700000" algn="tl">
                    <a:srgbClr val="000000">
                      <a:alpha val="43137"/>
                    </a:srgbClr>
                  </a:outerShdw>
                </a:effectLst>
              </a:rPr>
              <a:t>サイバー攻撃の</a:t>
            </a:r>
            <a:r>
              <a:rPr lang="ja-JP" altLang="en-US" sz="2800" b="1" dirty="0">
                <a:solidFill>
                  <a:schemeClr val="tx1">
                    <a:lumMod val="75000"/>
                    <a:lumOff val="25000"/>
                  </a:schemeClr>
                </a:solidFill>
                <a:effectLst>
                  <a:outerShdw blurRad="38100" dist="38100" dir="2700000" algn="tl">
                    <a:srgbClr val="000000">
                      <a:alpha val="43137"/>
                    </a:srgbClr>
                  </a:outerShdw>
                </a:effectLst>
              </a:rPr>
              <a:t>被害額</a:t>
            </a:r>
            <a:r>
              <a:rPr kumimoji="1" lang="ja-JP" altLang="en-US" sz="2800" b="1" dirty="0">
                <a:solidFill>
                  <a:schemeClr val="tx1">
                    <a:lumMod val="75000"/>
                    <a:lumOff val="25000"/>
                  </a:schemeClr>
                </a:solidFill>
                <a:effectLst>
                  <a:outerShdw blurRad="38100" dist="38100" dir="2700000" algn="tl">
                    <a:srgbClr val="000000">
                      <a:alpha val="43137"/>
                    </a:srgbClr>
                  </a:outerShdw>
                </a:effectLst>
              </a:rPr>
              <a:t>～</a:t>
            </a:r>
            <a:endParaRPr lang="ja-JP" altLang="en-US" sz="2800" dirty="0"/>
          </a:p>
        </p:txBody>
      </p:sp>
      <p:grpSp>
        <p:nvGrpSpPr>
          <p:cNvPr id="7" name="グループ化 6">
            <a:extLst>
              <a:ext uri="{FF2B5EF4-FFF2-40B4-BE49-F238E27FC236}">
                <a16:creationId xmlns:a16="http://schemas.microsoft.com/office/drawing/2014/main" id="{84844B53-0287-EAC3-DDB6-211FBBAC52B6}"/>
              </a:ext>
            </a:extLst>
          </p:cNvPr>
          <p:cNvGrpSpPr/>
          <p:nvPr/>
        </p:nvGrpSpPr>
        <p:grpSpPr>
          <a:xfrm>
            <a:off x="334437" y="1545302"/>
            <a:ext cx="2406926" cy="4615091"/>
            <a:chOff x="334437" y="1545302"/>
            <a:chExt cx="2795625" cy="5360391"/>
          </a:xfrm>
        </p:grpSpPr>
        <p:pic>
          <p:nvPicPr>
            <p:cNvPr id="5" name="図 4">
              <a:extLst>
                <a:ext uri="{FF2B5EF4-FFF2-40B4-BE49-F238E27FC236}">
                  <a16:creationId xmlns:a16="http://schemas.microsoft.com/office/drawing/2014/main" id="{842F6FEF-E465-0773-EBE0-45E1AB586263}"/>
                </a:ext>
              </a:extLst>
            </p:cNvPr>
            <p:cNvPicPr>
              <a:picLocks noChangeAspect="1"/>
            </p:cNvPicPr>
            <p:nvPr/>
          </p:nvPicPr>
          <p:blipFill>
            <a:blip r:embed="rId3"/>
            <a:stretch>
              <a:fillRect/>
            </a:stretch>
          </p:blipFill>
          <p:spPr>
            <a:xfrm>
              <a:off x="334437" y="1545302"/>
              <a:ext cx="1956052" cy="2778340"/>
            </a:xfrm>
            <a:prstGeom prst="rect">
              <a:avLst/>
            </a:prstGeom>
            <a:ln>
              <a:noFill/>
            </a:ln>
            <a:effectLst>
              <a:outerShdw blurRad="292100" dist="139700" dir="2700000" algn="tl" rotWithShape="0">
                <a:srgbClr val="333333">
                  <a:alpha val="65000"/>
                </a:srgbClr>
              </a:outerShdw>
            </a:effectLst>
          </p:spPr>
        </p:pic>
        <p:pic>
          <p:nvPicPr>
            <p:cNvPr id="6" name="図 5">
              <a:extLst>
                <a:ext uri="{FF2B5EF4-FFF2-40B4-BE49-F238E27FC236}">
                  <a16:creationId xmlns:a16="http://schemas.microsoft.com/office/drawing/2014/main" id="{423CA2FA-18F1-6014-745D-81D5B9A94AA4}"/>
                </a:ext>
              </a:extLst>
            </p:cNvPr>
            <p:cNvPicPr>
              <a:picLocks noChangeAspect="1"/>
            </p:cNvPicPr>
            <p:nvPr/>
          </p:nvPicPr>
          <p:blipFill>
            <a:blip r:embed="rId4"/>
            <a:stretch>
              <a:fillRect/>
            </a:stretch>
          </p:blipFill>
          <p:spPr>
            <a:xfrm>
              <a:off x="1152397" y="4062798"/>
              <a:ext cx="1977665" cy="2842895"/>
            </a:xfrm>
            <a:prstGeom prst="rect">
              <a:avLst/>
            </a:prstGeom>
          </p:spPr>
        </p:pic>
      </p:grpSp>
      <p:sp>
        <p:nvSpPr>
          <p:cNvPr id="2" name="フッター プレースホルダー 1">
            <a:extLst>
              <a:ext uri="{FF2B5EF4-FFF2-40B4-BE49-F238E27FC236}">
                <a16:creationId xmlns:a16="http://schemas.microsoft.com/office/drawing/2014/main" id="{7898D590-752B-BB08-40A4-F49DCED275E9}"/>
              </a:ext>
            </a:extLst>
          </p:cNvPr>
          <p:cNvSpPr>
            <a:spLocks noGrp="1"/>
          </p:cNvSpPr>
          <p:nvPr>
            <p:ph type="ftr" sz="quarter" idx="3"/>
          </p:nvPr>
        </p:nvSpPr>
        <p:spPr/>
        <p:txBody>
          <a:bodyPr/>
          <a:lstStyle/>
          <a:p>
            <a:pPr>
              <a:defRPr/>
            </a:pPr>
            <a:r>
              <a:rPr lang="en-US" altLang="ja-JP" dirty="0"/>
              <a:t>Copyright  2024   JNSA</a:t>
            </a:r>
            <a:r>
              <a:rPr lang="ja-JP" altLang="en-US" dirty="0"/>
              <a:t>（日本ネットワークセキュリティ協会 ​‌）​</a:t>
            </a:r>
            <a:endParaRPr lang="en-US" altLang="ja-JP" dirty="0"/>
          </a:p>
          <a:p>
            <a:pPr>
              <a:defRPr/>
            </a:pPr>
            <a:endParaRPr lang="en-US" altLang="ja-JP" dirty="0"/>
          </a:p>
        </p:txBody>
      </p:sp>
    </p:spTree>
    <p:extLst>
      <p:ext uri="{BB962C8B-B14F-4D97-AF65-F5344CB8AC3E}">
        <p14:creationId xmlns:p14="http://schemas.microsoft.com/office/powerpoint/2010/main" val="801340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60B47-CB91-C446-942F-B627D61D1ECE}"/>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7EE4BFA-5650-DCFB-8149-B8FF50B0F2AB}"/>
              </a:ext>
            </a:extLst>
          </p:cNvPr>
          <p:cNvSpPr txBox="1"/>
          <p:nvPr/>
        </p:nvSpPr>
        <p:spPr>
          <a:xfrm>
            <a:off x="699036" y="4421330"/>
            <a:ext cx="10802084" cy="2005255"/>
          </a:xfrm>
          <a:prstGeom prst="rect">
            <a:avLst/>
          </a:prstGeom>
          <a:noFill/>
          <a:ln>
            <a:noFill/>
          </a:ln>
        </p:spPr>
        <p:txBody>
          <a:bodyPr wrap="square" rtlCol="0" anchor="ctr">
            <a:noAutofit/>
          </a:bodyPr>
          <a:lstStyle/>
          <a:p>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各種損害をアウトソーシング先のコスト等を踏まえてみると、</a:t>
            </a:r>
            <a:endParaRPr lang="en-US" altLang="ja-JP" sz="3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36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中小企業においても</a:t>
            </a:r>
            <a:br>
              <a:rPr lang="en-US" altLang="ja-JP" sz="36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36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数千万単位、場合によっては億単位の損害</a:t>
            </a: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が発生する</a:t>
            </a:r>
            <a:endParaRPr lang="en-US" altLang="ja-JP" sz="3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AutoShape 2">
            <a:extLst>
              <a:ext uri="{FF2B5EF4-FFF2-40B4-BE49-F238E27FC236}">
                <a16:creationId xmlns:a16="http://schemas.microsoft.com/office/drawing/2014/main" id="{6AB87A60-B4EE-F3C7-280B-BC4274E35E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 name="図 1">
            <a:extLst>
              <a:ext uri="{FF2B5EF4-FFF2-40B4-BE49-F238E27FC236}">
                <a16:creationId xmlns:a16="http://schemas.microsoft.com/office/drawing/2014/main" id="{C223AB41-293A-223A-24B7-820BC06630CE}"/>
              </a:ext>
            </a:extLst>
          </p:cNvPr>
          <p:cNvPicPr>
            <a:picLocks noChangeAspect="1"/>
          </p:cNvPicPr>
          <p:nvPr/>
        </p:nvPicPr>
        <p:blipFill>
          <a:blip r:embed="rId3"/>
          <a:stretch>
            <a:fillRect/>
          </a:stretch>
        </p:blipFill>
        <p:spPr>
          <a:xfrm>
            <a:off x="3780689" y="1622739"/>
            <a:ext cx="4463195" cy="2510547"/>
          </a:xfrm>
          <a:prstGeom prst="rect">
            <a:avLst/>
          </a:prstGeom>
          <a:ln>
            <a:noFill/>
          </a:ln>
          <a:effectLst>
            <a:outerShdw blurRad="292100" dist="139700" dir="2700000" algn="tl" rotWithShape="0">
              <a:srgbClr val="333333">
                <a:alpha val="65000"/>
              </a:srgbClr>
            </a:outerShdw>
          </a:effectLst>
        </p:spPr>
      </p:pic>
      <p:sp>
        <p:nvSpPr>
          <p:cNvPr id="3" name="テキスト ボックス 2">
            <a:extLst>
              <a:ext uri="{FF2B5EF4-FFF2-40B4-BE49-F238E27FC236}">
                <a16:creationId xmlns:a16="http://schemas.microsoft.com/office/drawing/2014/main" id="{639DEA9C-F0E6-5653-0D3E-EE423F76F0A5}"/>
              </a:ext>
            </a:extLst>
          </p:cNvPr>
          <p:cNvSpPr txBox="1"/>
          <p:nvPr/>
        </p:nvSpPr>
        <p:spPr>
          <a:xfrm>
            <a:off x="0" y="362339"/>
            <a:ext cx="12153364" cy="972356"/>
          </a:xfrm>
          <a:prstGeom prst="rect">
            <a:avLst/>
          </a:prstGeom>
          <a:noFill/>
          <a:ln>
            <a:noFill/>
          </a:ln>
        </p:spPr>
        <p:txBody>
          <a:bodyPr wrap="square" rtlCol="0" anchor="ctr">
            <a:noAutofit/>
          </a:bodyPr>
          <a:lstStyle/>
          <a:p>
            <a:pPr algn="ctr"/>
            <a:r>
              <a:rPr lang="ja-JP" altLang="en-US" sz="54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前半のまとめ</a:t>
            </a:r>
            <a:endParaRPr lang="en-US" altLang="ja-JP" sz="138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4" name="フッター プレースホルダー 4">
            <a:extLst>
              <a:ext uri="{FF2B5EF4-FFF2-40B4-BE49-F238E27FC236}">
                <a16:creationId xmlns:a16="http://schemas.microsoft.com/office/drawing/2014/main" id="{5A6F38B4-81D2-2697-D308-89719F698458}"/>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Tree>
    <p:extLst>
      <p:ext uri="{BB962C8B-B14F-4D97-AF65-F5344CB8AC3E}">
        <p14:creationId xmlns:p14="http://schemas.microsoft.com/office/powerpoint/2010/main" val="1548354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093FC-0507-0BDB-A350-0C06E9CC91AD}"/>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0470BAC-929C-BF9B-B11C-FBAB04B5BE52}"/>
              </a:ext>
            </a:extLst>
          </p:cNvPr>
          <p:cNvSpPr txBox="1"/>
          <p:nvPr/>
        </p:nvSpPr>
        <p:spPr>
          <a:xfrm>
            <a:off x="0" y="0"/>
            <a:ext cx="12192000" cy="6858000"/>
          </a:xfrm>
          <a:prstGeom prst="rect">
            <a:avLst/>
          </a:prstGeom>
          <a:solidFill>
            <a:schemeClr val="tx1"/>
          </a:solidFill>
          <a:ln>
            <a:noFill/>
          </a:ln>
        </p:spPr>
        <p:txBody>
          <a:bodyPr wrap="square" rtlCol="0" anchor="ctr">
            <a:noAutofit/>
          </a:bodyPr>
          <a:lstStyle/>
          <a:p>
            <a:pPr algn="ctr">
              <a:spcBef>
                <a:spcPts val="2400"/>
              </a:spcBef>
            </a:pPr>
            <a:r>
              <a:rPr lang="ja-JP" altLang="en-US" sz="6600" dirty="0">
                <a:solidFill>
                  <a:schemeClr val="bg1"/>
                </a:solidFill>
                <a:latin typeface="HGS創英ﾌﾟﾚｾﾞﾝｽEB" panose="02020800000000000000" pitchFamily="18" charset="-128"/>
                <a:ea typeface="HGS創英ﾌﾟﾚｾﾞﾝｽEB" panose="02020800000000000000" pitchFamily="18" charset="-128"/>
              </a:rPr>
              <a:t>実際の</a:t>
            </a:r>
            <a:r>
              <a:rPr kumimoji="1" lang="ja-JP" altLang="en-US" sz="6600" dirty="0">
                <a:solidFill>
                  <a:schemeClr val="bg1"/>
                </a:solidFill>
                <a:latin typeface="HGS創英ﾌﾟﾚｾﾞﾝｽEB" panose="02020800000000000000" pitchFamily="18" charset="-128"/>
                <a:ea typeface="HGS創英ﾌﾟﾚｾﾞﾝｽEB" panose="02020800000000000000" pitchFamily="18" charset="-128"/>
              </a:rPr>
              <a:t>被害</a:t>
            </a:r>
            <a:endParaRPr kumimoji="1" lang="en-US" altLang="ja-JP" sz="5400" dirty="0">
              <a:solidFill>
                <a:schemeClr val="bg1"/>
              </a:solidFill>
              <a:latin typeface="HGS創英ﾌﾟﾚｾﾞﾝｽEB" panose="02020800000000000000" pitchFamily="18" charset="-128"/>
              <a:ea typeface="HGS創英ﾌﾟﾚｾﾞﾝｽEB" panose="02020800000000000000" pitchFamily="18" charset="-128"/>
            </a:endParaRPr>
          </a:p>
          <a:p>
            <a:pPr algn="ctr">
              <a:spcBef>
                <a:spcPts val="2400"/>
              </a:spcBef>
            </a:pPr>
            <a:r>
              <a:rPr lang="ja-JP" altLang="en-US" sz="3200" dirty="0">
                <a:solidFill>
                  <a:schemeClr val="bg1"/>
                </a:solidFill>
                <a:latin typeface="HGS創英ﾌﾟﾚｾﾞﾝｽEB" panose="02020800000000000000" pitchFamily="18" charset="-128"/>
                <a:ea typeface="HGS創英ﾌﾟﾚｾﾞﾝｽEB" panose="02020800000000000000" pitchFamily="18" charset="-128"/>
              </a:rPr>
              <a:t>～</a:t>
            </a:r>
            <a:r>
              <a:rPr lang="ja-JP" altLang="en-US" sz="3200" dirty="0">
                <a:solidFill>
                  <a:srgbClr val="FF0000"/>
                </a:solidFill>
                <a:latin typeface="HGS創英ﾌﾟﾚｾﾞﾝｽEB" panose="02020800000000000000" pitchFamily="18" charset="-128"/>
                <a:ea typeface="HGS創英ﾌﾟﾚｾﾞﾝｽEB" panose="02020800000000000000" pitchFamily="18" charset="-128"/>
              </a:rPr>
              <a:t>被害組織に対するアンケート</a:t>
            </a:r>
            <a:r>
              <a:rPr lang="ja-JP" altLang="en-US" sz="3200" dirty="0">
                <a:solidFill>
                  <a:schemeClr val="bg1"/>
                </a:solidFill>
                <a:latin typeface="HGS創英ﾌﾟﾚｾﾞﾝｽEB" panose="02020800000000000000" pitchFamily="18" charset="-128"/>
                <a:ea typeface="HGS創英ﾌﾟﾚｾﾞﾝｽEB" panose="02020800000000000000" pitchFamily="18" charset="-128"/>
              </a:rPr>
              <a:t>等からみえてくるもの～</a:t>
            </a:r>
            <a:endParaRPr kumimoji="1" lang="ja-JP" altLang="en-US" sz="3200" dirty="0">
              <a:solidFill>
                <a:schemeClr val="bg1"/>
              </a:solidFill>
              <a:latin typeface="HGS創英ﾌﾟﾚｾﾞﾝｽEB" panose="02020800000000000000" pitchFamily="18" charset="-128"/>
              <a:ea typeface="HGS創英ﾌﾟﾚｾﾞﾝｽEB" panose="02020800000000000000" pitchFamily="18" charset="-128"/>
            </a:endParaRPr>
          </a:p>
        </p:txBody>
      </p:sp>
      <p:pic>
        <p:nvPicPr>
          <p:cNvPr id="4" name="図 3">
            <a:extLst>
              <a:ext uri="{FF2B5EF4-FFF2-40B4-BE49-F238E27FC236}">
                <a16:creationId xmlns:a16="http://schemas.microsoft.com/office/drawing/2014/main" id="{44745550-8C0F-DD36-4975-E38D907DC137}"/>
              </a:ext>
            </a:extLst>
          </p:cNvPr>
          <p:cNvPicPr>
            <a:picLocks noChangeAspect="1"/>
          </p:cNvPicPr>
          <p:nvPr/>
        </p:nvPicPr>
        <p:blipFill>
          <a:blip r:embed="rId3"/>
          <a:stretch>
            <a:fillRect/>
          </a:stretch>
        </p:blipFill>
        <p:spPr>
          <a:xfrm>
            <a:off x="326038" y="385727"/>
            <a:ext cx="1702694" cy="2447624"/>
          </a:xfrm>
          <a:prstGeom prst="rect">
            <a:avLst/>
          </a:prstGeom>
        </p:spPr>
      </p:pic>
      <p:sp>
        <p:nvSpPr>
          <p:cNvPr id="2" name="フッター プレースホルダー 1">
            <a:extLst>
              <a:ext uri="{FF2B5EF4-FFF2-40B4-BE49-F238E27FC236}">
                <a16:creationId xmlns:a16="http://schemas.microsoft.com/office/drawing/2014/main" id="{63E1976C-EDDA-31AA-170D-77840B9BD2A7}"/>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123115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4342B-9E9E-B151-6D9F-934DD738DD35}"/>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35B4C86-2E8B-517D-70E6-972030ADEA75}"/>
              </a:ext>
            </a:extLst>
          </p:cNvPr>
          <p:cNvSpPr>
            <a:spLocks noGrp="1"/>
          </p:cNvSpPr>
          <p:nvPr>
            <p:ph type="title"/>
          </p:nvPr>
        </p:nvSpPr>
        <p:spPr/>
        <p:txBody>
          <a:bodyPr/>
          <a:lstStyle/>
          <a:p>
            <a:r>
              <a:rPr kumimoji="1" lang="ja-JP" altLang="en-US" b="1" dirty="0"/>
              <a:t>調査内容</a:t>
            </a:r>
          </a:p>
        </p:txBody>
      </p:sp>
      <p:sp>
        <p:nvSpPr>
          <p:cNvPr id="7" name="サブタイトル 6">
            <a:extLst>
              <a:ext uri="{FF2B5EF4-FFF2-40B4-BE49-F238E27FC236}">
                <a16:creationId xmlns:a16="http://schemas.microsoft.com/office/drawing/2014/main" id="{F55FC95E-DA53-D1DA-A039-775D7F9FF417}"/>
              </a:ext>
            </a:extLst>
          </p:cNvPr>
          <p:cNvSpPr>
            <a:spLocks noGrp="1"/>
          </p:cNvSpPr>
          <p:nvPr>
            <p:ph type="subTitle" idx="1"/>
          </p:nvPr>
        </p:nvSpPr>
        <p:spPr>
          <a:xfrm>
            <a:off x="304800" y="3899920"/>
            <a:ext cx="8976852" cy="1655762"/>
          </a:xfrm>
        </p:spPr>
        <p:txBody>
          <a:bodyPr/>
          <a:lstStyle/>
          <a:p>
            <a:r>
              <a:rPr lang="ja-JP" altLang="en-US" dirty="0"/>
              <a:t>「インシデント損害額調査レポート第</a:t>
            </a:r>
            <a:r>
              <a:rPr lang="en-US" altLang="ja-JP" dirty="0"/>
              <a:t>2</a:t>
            </a:r>
            <a:r>
              <a:rPr lang="ja-JP" altLang="en-US" dirty="0"/>
              <a:t>版」での調査内容</a:t>
            </a:r>
            <a:endParaRPr kumimoji="1" lang="ja-JP" altLang="en-US" dirty="0"/>
          </a:p>
        </p:txBody>
      </p:sp>
      <p:sp>
        <p:nvSpPr>
          <p:cNvPr id="3" name="フッター プレースホルダー 4">
            <a:extLst>
              <a:ext uri="{FF2B5EF4-FFF2-40B4-BE49-F238E27FC236}">
                <a16:creationId xmlns:a16="http://schemas.microsoft.com/office/drawing/2014/main" id="{598700FC-A7AF-944D-2EBC-494BE7240F83}"/>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
        <p:nvSpPr>
          <p:cNvPr id="2" name="フッター プレースホルダー 1">
            <a:extLst>
              <a:ext uri="{FF2B5EF4-FFF2-40B4-BE49-F238E27FC236}">
                <a16:creationId xmlns:a16="http://schemas.microsoft.com/office/drawing/2014/main" id="{19BFC934-A40F-D704-213F-7B5E09A4E0E5}"/>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805545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9535FD1-4C31-9C28-3158-3394A1D90E14}"/>
              </a:ext>
            </a:extLst>
          </p:cNvPr>
          <p:cNvSpPr>
            <a:spLocks noGrp="1"/>
          </p:cNvSpPr>
          <p:nvPr>
            <p:ph type="title"/>
          </p:nvPr>
        </p:nvSpPr>
        <p:spPr/>
        <p:txBody>
          <a:bodyPr/>
          <a:lstStyle/>
          <a:p>
            <a:r>
              <a:rPr lang="ja-JP" altLang="en-US" b="1" dirty="0"/>
              <a:t>調査内容</a:t>
            </a:r>
          </a:p>
        </p:txBody>
      </p:sp>
      <p:sp>
        <p:nvSpPr>
          <p:cNvPr id="7" name="テキスト ボックス 6">
            <a:extLst>
              <a:ext uri="{FF2B5EF4-FFF2-40B4-BE49-F238E27FC236}">
                <a16:creationId xmlns:a16="http://schemas.microsoft.com/office/drawing/2014/main" id="{F9D6EC7F-48DF-AFDB-F0C9-99AE5D2B10BE}"/>
              </a:ext>
            </a:extLst>
          </p:cNvPr>
          <p:cNvSpPr txBox="1"/>
          <p:nvPr/>
        </p:nvSpPr>
        <p:spPr>
          <a:xfrm>
            <a:off x="2587428" y="1102210"/>
            <a:ext cx="9260114" cy="4680346"/>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①被害組織調査</a:t>
            </a:r>
            <a:br>
              <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2017</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r>
              <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月～</a:t>
            </a:r>
            <a:r>
              <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2022</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r>
              <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6</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月までの</a:t>
            </a:r>
            <a:r>
              <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年半</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に渡り、</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サイバー攻撃</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による</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国内</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の被害組織を</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約</a:t>
            </a:r>
            <a:r>
              <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1,300</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をピックアップ。　　　</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さらに、これらの組織の所在地、</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資本金、従業員数等の</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各種情報を力業で調査</a:t>
            </a:r>
            <a:endPar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②アンケート調査</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上記①の約</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t>1,300</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組織に対してアンケートを実施</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回答を得られた組織について</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被害額等を集計</a:t>
            </a:r>
            <a:endPar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③被害組織インタビュー</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上記②の回答を得られた組織のうち、同意を得られた</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組織にインタビューを実施。</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生々しい実態を確認</a:t>
            </a:r>
            <a:endPar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D320C56-F846-10B6-E400-76A8ABE2FB79}"/>
              </a:ext>
            </a:extLst>
          </p:cNvPr>
          <p:cNvPicPr>
            <a:picLocks noChangeAspect="1"/>
          </p:cNvPicPr>
          <p:nvPr/>
        </p:nvPicPr>
        <p:blipFill>
          <a:blip r:embed="rId3"/>
          <a:stretch>
            <a:fillRect/>
          </a:stretch>
        </p:blipFill>
        <p:spPr>
          <a:xfrm>
            <a:off x="304799" y="1275698"/>
            <a:ext cx="1977666" cy="2842895"/>
          </a:xfrm>
          <a:prstGeom prst="rect">
            <a:avLst/>
          </a:prstGeom>
          <a:ln>
            <a:noFill/>
          </a:ln>
          <a:effectLst>
            <a:outerShdw blurRad="292100" dist="139700" dir="2700000" algn="tl" rotWithShape="0">
              <a:srgbClr val="333333">
                <a:alpha val="65000"/>
              </a:srgbClr>
            </a:outerShdw>
          </a:effectLst>
        </p:spPr>
      </p:pic>
      <p:sp>
        <p:nvSpPr>
          <p:cNvPr id="3" name="フッター プレースホルダー 4">
            <a:extLst>
              <a:ext uri="{FF2B5EF4-FFF2-40B4-BE49-F238E27FC236}">
                <a16:creationId xmlns:a16="http://schemas.microsoft.com/office/drawing/2014/main" id="{33026E64-E41E-C45A-AB96-31DA3BD922C3}"/>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80908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165CC-C1FA-D453-9A37-8ABA7F0AC207}"/>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DE873481-3127-919B-DF1D-872181730754}"/>
              </a:ext>
            </a:extLst>
          </p:cNvPr>
          <p:cNvSpPr>
            <a:spLocks noGrp="1"/>
          </p:cNvSpPr>
          <p:nvPr>
            <p:ph type="title"/>
          </p:nvPr>
        </p:nvSpPr>
        <p:spPr/>
        <p:txBody>
          <a:bodyPr/>
          <a:lstStyle/>
          <a:p>
            <a:r>
              <a:rPr lang="ja-JP" altLang="en-US" b="1" dirty="0"/>
              <a:t>「被害組織調査」</a:t>
            </a:r>
            <a:endParaRPr kumimoji="1" lang="ja-JP" altLang="en-US" b="1" dirty="0"/>
          </a:p>
        </p:txBody>
      </p:sp>
      <p:sp>
        <p:nvSpPr>
          <p:cNvPr id="7" name="サブタイトル 6">
            <a:extLst>
              <a:ext uri="{FF2B5EF4-FFF2-40B4-BE49-F238E27FC236}">
                <a16:creationId xmlns:a16="http://schemas.microsoft.com/office/drawing/2014/main" id="{5D38B9EE-1153-2935-C50E-8CB5AF9419ED}"/>
              </a:ext>
            </a:extLst>
          </p:cNvPr>
          <p:cNvSpPr>
            <a:spLocks noGrp="1"/>
          </p:cNvSpPr>
          <p:nvPr>
            <p:ph type="subTitle" idx="1"/>
          </p:nvPr>
        </p:nvSpPr>
        <p:spPr>
          <a:xfrm>
            <a:off x="304800" y="3899920"/>
            <a:ext cx="8976852" cy="1655762"/>
          </a:xfrm>
        </p:spPr>
        <p:txBody>
          <a:bodyPr/>
          <a:lstStyle/>
          <a:p>
            <a:r>
              <a:rPr lang="ja-JP" altLang="en-US" dirty="0"/>
              <a:t>被害組織調査からみえてくるもの</a:t>
            </a:r>
            <a:endParaRPr kumimoji="1" lang="ja-JP" altLang="en-US" dirty="0"/>
          </a:p>
        </p:txBody>
      </p:sp>
      <p:sp>
        <p:nvSpPr>
          <p:cNvPr id="3" name="フッター プレースホルダー 4">
            <a:extLst>
              <a:ext uri="{FF2B5EF4-FFF2-40B4-BE49-F238E27FC236}">
                <a16:creationId xmlns:a16="http://schemas.microsoft.com/office/drawing/2014/main" id="{AF85DE26-70F9-B4DB-0E17-CCFFBE0888DD}"/>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
        <p:nvSpPr>
          <p:cNvPr id="2" name="フッター プレースホルダー 1">
            <a:extLst>
              <a:ext uri="{FF2B5EF4-FFF2-40B4-BE49-F238E27FC236}">
                <a16:creationId xmlns:a16="http://schemas.microsoft.com/office/drawing/2014/main" id="{6D46E8D3-B410-7BAD-DD07-9C1DD89DEF0D}"/>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961113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solidFill>
                  <a:schemeClr val="tx1">
                    <a:lumMod val="75000"/>
                    <a:lumOff val="25000"/>
                  </a:schemeClr>
                </a:solidFill>
              </a:rPr>
              <a:t>全体　～企業規模～</a:t>
            </a:r>
          </a:p>
        </p:txBody>
      </p:sp>
      <p:pic>
        <p:nvPicPr>
          <p:cNvPr id="4" name="図 3">
            <a:extLst>
              <a:ext uri="{FF2B5EF4-FFF2-40B4-BE49-F238E27FC236}">
                <a16:creationId xmlns:a16="http://schemas.microsoft.com/office/drawing/2014/main" id="{7F6F3E8E-57B0-3264-FBB5-DAF78155DCB1}"/>
              </a:ext>
            </a:extLst>
          </p:cNvPr>
          <p:cNvPicPr>
            <a:picLocks noChangeAspect="1"/>
          </p:cNvPicPr>
          <p:nvPr/>
        </p:nvPicPr>
        <p:blipFill>
          <a:blip r:embed="rId3"/>
          <a:stretch>
            <a:fillRect/>
          </a:stretch>
        </p:blipFill>
        <p:spPr>
          <a:xfrm>
            <a:off x="304799" y="1671639"/>
            <a:ext cx="6313318" cy="4442446"/>
          </a:xfrm>
          <a:prstGeom prst="rect">
            <a:avLst/>
          </a:prstGeom>
        </p:spPr>
      </p:pic>
      <p:sp>
        <p:nvSpPr>
          <p:cNvPr id="6" name="テキスト ボックス 5">
            <a:extLst>
              <a:ext uri="{FF2B5EF4-FFF2-40B4-BE49-F238E27FC236}">
                <a16:creationId xmlns:a16="http://schemas.microsoft.com/office/drawing/2014/main" id="{2EEB8F53-D71B-8F02-E01A-67BC93130351}"/>
              </a:ext>
            </a:extLst>
          </p:cNvPr>
          <p:cNvSpPr txBox="1"/>
          <p:nvPr/>
        </p:nvSpPr>
        <p:spPr>
          <a:xfrm>
            <a:off x="5843587" y="2932197"/>
            <a:ext cx="5540829" cy="219230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ctr">
            <a:noAutofit/>
          </a:bodyPr>
          <a:lstStyle/>
          <a:p>
            <a:r>
              <a:rPr lang="ja-JP" altLang="en-US" sz="4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大企業だけではない</a:t>
            </a:r>
            <a:endParaRPr lang="en-US" altLang="ja-JP" sz="4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フッター プレースホルダー 4">
            <a:extLst>
              <a:ext uri="{FF2B5EF4-FFF2-40B4-BE49-F238E27FC236}">
                <a16:creationId xmlns:a16="http://schemas.microsoft.com/office/drawing/2014/main" id="{18282354-44A2-6ABA-F079-A616764FA33C}"/>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924964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solidFill>
                  <a:schemeClr val="tx1">
                    <a:lumMod val="75000"/>
                    <a:lumOff val="25000"/>
                  </a:schemeClr>
                </a:solidFill>
              </a:rPr>
              <a:t>全体（</a:t>
            </a:r>
            <a:r>
              <a:rPr kumimoji="1" lang="en-US" altLang="ja-JP" b="1" dirty="0">
                <a:solidFill>
                  <a:schemeClr val="tx1">
                    <a:lumMod val="75000"/>
                    <a:lumOff val="25000"/>
                  </a:schemeClr>
                </a:solidFill>
              </a:rPr>
              <a:t>1300</a:t>
            </a:r>
            <a:r>
              <a:rPr lang="ja-JP" altLang="en-US" dirty="0"/>
              <a:t>組織）</a:t>
            </a:r>
            <a:r>
              <a:rPr kumimoji="1" lang="ja-JP" altLang="en-US" b="1" dirty="0">
                <a:solidFill>
                  <a:schemeClr val="tx1">
                    <a:lumMod val="75000"/>
                    <a:lumOff val="25000"/>
                  </a:schemeClr>
                </a:solidFill>
              </a:rPr>
              <a:t>　～業種～</a:t>
            </a:r>
          </a:p>
        </p:txBody>
      </p:sp>
      <p:sp>
        <p:nvSpPr>
          <p:cNvPr id="6" name="テキスト ボックス 5">
            <a:extLst>
              <a:ext uri="{FF2B5EF4-FFF2-40B4-BE49-F238E27FC236}">
                <a16:creationId xmlns:a16="http://schemas.microsoft.com/office/drawing/2014/main" id="{2EEB8F53-D71B-8F02-E01A-67BC93130351}"/>
              </a:ext>
            </a:extLst>
          </p:cNvPr>
          <p:cNvSpPr txBox="1"/>
          <p:nvPr/>
        </p:nvSpPr>
        <p:spPr>
          <a:xfrm>
            <a:off x="6268583" y="1343033"/>
            <a:ext cx="5540829" cy="219230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600"/>
              </a:spcBef>
            </a:pPr>
            <a:r>
              <a:rPr lang="ja-JP" altLang="en-US" sz="4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製造業、情報通信業が多い</a:t>
            </a:r>
            <a:endParaRPr lang="en-US" altLang="ja-JP" sz="480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6010F564-1C7D-F5D8-66E5-14277F571A50}"/>
              </a:ext>
            </a:extLst>
          </p:cNvPr>
          <p:cNvPicPr>
            <a:picLocks noChangeAspect="1"/>
          </p:cNvPicPr>
          <p:nvPr/>
        </p:nvPicPr>
        <p:blipFill>
          <a:blip r:embed="rId3"/>
          <a:stretch>
            <a:fillRect/>
          </a:stretch>
        </p:blipFill>
        <p:spPr>
          <a:xfrm>
            <a:off x="382588" y="1500188"/>
            <a:ext cx="5759450" cy="4533900"/>
          </a:xfrm>
          <a:prstGeom prst="rect">
            <a:avLst/>
          </a:prstGeom>
          <a:ln>
            <a:solidFill>
              <a:schemeClr val="bg1">
                <a:lumMod val="85000"/>
              </a:schemeClr>
            </a:solidFill>
          </a:ln>
        </p:spPr>
      </p:pic>
      <p:pic>
        <p:nvPicPr>
          <p:cNvPr id="7" name="図 6">
            <a:extLst>
              <a:ext uri="{FF2B5EF4-FFF2-40B4-BE49-F238E27FC236}">
                <a16:creationId xmlns:a16="http://schemas.microsoft.com/office/drawing/2014/main" id="{17DA72D7-AFF1-43D0-0795-54DB0DCE8DDA}"/>
              </a:ext>
            </a:extLst>
          </p:cNvPr>
          <p:cNvPicPr>
            <a:picLocks noChangeAspect="1"/>
          </p:cNvPicPr>
          <p:nvPr/>
        </p:nvPicPr>
        <p:blipFill>
          <a:blip r:embed="rId4"/>
          <a:stretch>
            <a:fillRect/>
          </a:stretch>
        </p:blipFill>
        <p:spPr>
          <a:xfrm>
            <a:off x="7701400" y="3382266"/>
            <a:ext cx="4186558" cy="3247698"/>
          </a:xfrm>
          <a:prstGeom prst="rect">
            <a:avLst/>
          </a:prstGeom>
          <a:ln>
            <a:solidFill>
              <a:schemeClr val="bg1">
                <a:lumMod val="85000"/>
              </a:schemeClr>
            </a:solidFill>
          </a:ln>
        </p:spPr>
      </p:pic>
      <p:sp>
        <p:nvSpPr>
          <p:cNvPr id="9" name="テキスト ボックス 8">
            <a:extLst>
              <a:ext uri="{FF2B5EF4-FFF2-40B4-BE49-F238E27FC236}">
                <a16:creationId xmlns:a16="http://schemas.microsoft.com/office/drawing/2014/main" id="{0197DA5B-46DF-E091-C38A-75ABD47478FB}"/>
              </a:ext>
            </a:extLst>
          </p:cNvPr>
          <p:cNvSpPr txBox="1"/>
          <p:nvPr/>
        </p:nvSpPr>
        <p:spPr>
          <a:xfrm>
            <a:off x="7710488" y="3033713"/>
            <a:ext cx="4186558" cy="323850"/>
          </a:xfrm>
          <a:prstGeom prst="rect">
            <a:avLst/>
          </a:prstGeom>
          <a:solidFill>
            <a:schemeClr val="bg1"/>
          </a:solidFill>
          <a:ln>
            <a:noFill/>
          </a:ln>
        </p:spPr>
        <p:txBody>
          <a:bodyPr wrap="square" rtlCol="0">
            <a:noAutofit/>
          </a:bodyPr>
          <a:lstStyle/>
          <a:p>
            <a:pPr algn="l"/>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参考（令和</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年経済センサス）</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フッター プレースホルダー 4">
            <a:extLst>
              <a:ext uri="{FF2B5EF4-FFF2-40B4-BE49-F238E27FC236}">
                <a16:creationId xmlns:a16="http://schemas.microsoft.com/office/drawing/2014/main" id="{63544FB1-7B54-347D-7A08-4C58431FA480}"/>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2233673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799" y="260788"/>
            <a:ext cx="10433223" cy="584925"/>
          </a:xfrm>
        </p:spPr>
        <p:txBody>
          <a:bodyPr/>
          <a:lstStyle/>
          <a:p>
            <a:r>
              <a:rPr lang="ja-JP" altLang="en-US" dirty="0"/>
              <a:t>サイバー攻撃公表件数の推移</a:t>
            </a:r>
            <a:endParaRPr kumimoji="1" lang="ja-JP" altLang="en-US" b="1"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id="{2EEB8F53-D71B-8F02-E01A-67BC93130351}"/>
              </a:ext>
            </a:extLst>
          </p:cNvPr>
          <p:cNvSpPr txBox="1"/>
          <p:nvPr/>
        </p:nvSpPr>
        <p:spPr>
          <a:xfrm>
            <a:off x="8234362" y="3071821"/>
            <a:ext cx="3226254" cy="219230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600"/>
              </a:spcBef>
            </a:pPr>
            <a:r>
              <a:rPr lang="ja-JP" altLang="en-US" sz="4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着実に年々、</a:t>
            </a:r>
            <a:endParaRPr lang="en-US" altLang="ja-JP" sz="4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600"/>
              </a:spcBef>
            </a:pPr>
            <a:r>
              <a:rPr lang="ja-JP" altLang="en-US" sz="4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増えている</a:t>
            </a:r>
            <a:endParaRPr lang="en-US" altLang="ja-JP" sz="480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7194862-3433-68FC-6883-1CB0C02F29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959" y="1864278"/>
            <a:ext cx="7301802" cy="4123047"/>
          </a:xfrm>
          <a:prstGeom prst="rect">
            <a:avLst/>
          </a:prstGeom>
          <a:noFill/>
          <a:ln>
            <a:noFill/>
          </a:ln>
        </p:spPr>
      </p:pic>
      <p:sp>
        <p:nvSpPr>
          <p:cNvPr id="4" name="フッター プレースホルダー 4">
            <a:extLst>
              <a:ext uri="{FF2B5EF4-FFF2-40B4-BE49-F238E27FC236}">
                <a16:creationId xmlns:a16="http://schemas.microsoft.com/office/drawing/2014/main" id="{2255FFA4-4FB7-A638-B3F6-4AE7EDDAC73E}"/>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2972870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solidFill>
                  <a:schemeClr val="tx1">
                    <a:lumMod val="75000"/>
                    <a:lumOff val="25000"/>
                  </a:schemeClr>
                </a:solidFill>
              </a:rPr>
              <a:t>全体（</a:t>
            </a:r>
            <a:r>
              <a:rPr kumimoji="1" lang="en-US" altLang="ja-JP" b="1" dirty="0">
                <a:solidFill>
                  <a:schemeClr val="tx1">
                    <a:lumMod val="75000"/>
                    <a:lumOff val="25000"/>
                  </a:schemeClr>
                </a:solidFill>
              </a:rPr>
              <a:t>1300</a:t>
            </a:r>
            <a:r>
              <a:rPr lang="ja-JP" altLang="en-US" dirty="0"/>
              <a:t>組織）</a:t>
            </a:r>
            <a:r>
              <a:rPr kumimoji="1" lang="ja-JP" altLang="en-US" sz="2400" b="1" dirty="0">
                <a:solidFill>
                  <a:schemeClr val="tx1">
                    <a:lumMod val="75000"/>
                    <a:lumOff val="25000"/>
                  </a:schemeClr>
                </a:solidFill>
              </a:rPr>
              <a:t>　～インシデント種別の年度別推移～</a:t>
            </a:r>
            <a:endParaRPr kumimoji="1" lang="ja-JP" altLang="en-US" b="1"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id="{2EEB8F53-D71B-8F02-E01A-67BC93130351}"/>
              </a:ext>
            </a:extLst>
          </p:cNvPr>
          <p:cNvSpPr txBox="1"/>
          <p:nvPr/>
        </p:nvSpPr>
        <p:spPr>
          <a:xfrm>
            <a:off x="7414408" y="3047035"/>
            <a:ext cx="4692510" cy="175935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600"/>
              </a:spcBef>
            </a:pPr>
            <a:r>
              <a:rPr lang="ja-JP" altLang="en-US" sz="40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ランサムウェア被害</a:t>
            </a:r>
            <a:br>
              <a:rPr lang="en-US" altLang="ja-JP" sz="40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40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の占める割合が増加</a:t>
            </a:r>
            <a:endParaRPr lang="en-US" altLang="ja-JP" sz="4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フッター プレースホルダー 4">
            <a:extLst>
              <a:ext uri="{FF2B5EF4-FFF2-40B4-BE49-F238E27FC236}">
                <a16:creationId xmlns:a16="http://schemas.microsoft.com/office/drawing/2014/main" id="{9304CED1-C800-4445-3CBD-A985148A92E5}"/>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00" y="1610030"/>
            <a:ext cx="7053683" cy="4633362"/>
          </a:xfrm>
          <a:prstGeom prst="rect">
            <a:avLst/>
          </a:prstGeom>
        </p:spPr>
      </p:pic>
    </p:spTree>
    <p:extLst>
      <p:ext uri="{BB962C8B-B14F-4D97-AF65-F5344CB8AC3E}">
        <p14:creationId xmlns:p14="http://schemas.microsoft.com/office/powerpoint/2010/main" val="2445457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ランサムウェア</a:t>
            </a:r>
            <a:r>
              <a:rPr kumimoji="1" lang="ja-JP" altLang="en-US" b="1" dirty="0">
                <a:solidFill>
                  <a:schemeClr val="tx1">
                    <a:lumMod val="75000"/>
                    <a:lumOff val="25000"/>
                  </a:schemeClr>
                </a:solidFill>
              </a:rPr>
              <a:t>　～業種～</a:t>
            </a:r>
          </a:p>
        </p:txBody>
      </p:sp>
      <p:sp>
        <p:nvSpPr>
          <p:cNvPr id="6" name="テキスト ボックス 5">
            <a:extLst>
              <a:ext uri="{FF2B5EF4-FFF2-40B4-BE49-F238E27FC236}">
                <a16:creationId xmlns:a16="http://schemas.microsoft.com/office/drawing/2014/main" id="{2EEB8F53-D71B-8F02-E01A-67BC93130351}"/>
              </a:ext>
            </a:extLst>
          </p:cNvPr>
          <p:cNvSpPr txBox="1"/>
          <p:nvPr/>
        </p:nvSpPr>
        <p:spPr>
          <a:xfrm>
            <a:off x="6067473" y="1189956"/>
            <a:ext cx="5540829" cy="219230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600"/>
              </a:spcBef>
            </a:pPr>
            <a:r>
              <a:rPr lang="ja-JP" altLang="en-US" sz="4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間違いなく、</a:t>
            </a:r>
            <a:br>
              <a:rPr lang="en-US" altLang="ja-JP" sz="4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4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製造業が多い</a:t>
            </a:r>
            <a:endParaRPr lang="en-US" altLang="ja-JP" sz="480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E5E2BC09-D944-FFD7-E80E-01A98E47026E}"/>
              </a:ext>
            </a:extLst>
          </p:cNvPr>
          <p:cNvPicPr>
            <a:picLocks noChangeAspect="1"/>
          </p:cNvPicPr>
          <p:nvPr/>
        </p:nvPicPr>
        <p:blipFill>
          <a:blip r:embed="rId3"/>
          <a:stretch>
            <a:fillRect/>
          </a:stretch>
        </p:blipFill>
        <p:spPr>
          <a:xfrm>
            <a:off x="304042" y="1290258"/>
            <a:ext cx="5464864" cy="4184015"/>
          </a:xfrm>
          <a:prstGeom prst="rect">
            <a:avLst/>
          </a:prstGeom>
          <a:ln>
            <a:solidFill>
              <a:schemeClr val="bg1">
                <a:lumMod val="85000"/>
              </a:schemeClr>
            </a:solidFill>
          </a:ln>
        </p:spPr>
      </p:pic>
      <p:pic>
        <p:nvPicPr>
          <p:cNvPr id="7" name="図 6">
            <a:extLst>
              <a:ext uri="{FF2B5EF4-FFF2-40B4-BE49-F238E27FC236}">
                <a16:creationId xmlns:a16="http://schemas.microsoft.com/office/drawing/2014/main" id="{C6D79462-1EA3-6EC6-EF5A-164ACDFC0CFB}"/>
              </a:ext>
            </a:extLst>
          </p:cNvPr>
          <p:cNvPicPr>
            <a:picLocks noChangeAspect="1"/>
          </p:cNvPicPr>
          <p:nvPr/>
        </p:nvPicPr>
        <p:blipFill>
          <a:blip r:embed="rId4"/>
          <a:stretch>
            <a:fillRect/>
          </a:stretch>
        </p:blipFill>
        <p:spPr>
          <a:xfrm>
            <a:off x="7701400" y="3382266"/>
            <a:ext cx="4186558" cy="3247698"/>
          </a:xfrm>
          <a:prstGeom prst="rect">
            <a:avLst/>
          </a:prstGeom>
          <a:ln>
            <a:solidFill>
              <a:schemeClr val="bg1">
                <a:lumMod val="85000"/>
              </a:schemeClr>
            </a:solidFill>
          </a:ln>
        </p:spPr>
      </p:pic>
      <p:sp>
        <p:nvSpPr>
          <p:cNvPr id="8" name="テキスト ボックス 7">
            <a:extLst>
              <a:ext uri="{FF2B5EF4-FFF2-40B4-BE49-F238E27FC236}">
                <a16:creationId xmlns:a16="http://schemas.microsoft.com/office/drawing/2014/main" id="{018757F5-F9F2-F3E4-7D73-80C710CF93C6}"/>
              </a:ext>
            </a:extLst>
          </p:cNvPr>
          <p:cNvSpPr txBox="1"/>
          <p:nvPr/>
        </p:nvSpPr>
        <p:spPr>
          <a:xfrm>
            <a:off x="7710488" y="3033713"/>
            <a:ext cx="4186558" cy="323850"/>
          </a:xfrm>
          <a:prstGeom prst="rect">
            <a:avLst/>
          </a:prstGeom>
          <a:solidFill>
            <a:schemeClr val="bg1"/>
          </a:solidFill>
          <a:ln>
            <a:noFill/>
          </a:ln>
        </p:spPr>
        <p:txBody>
          <a:bodyPr wrap="square" rtlCol="0">
            <a:noAutofit/>
          </a:bodyPr>
          <a:lstStyle/>
          <a:p>
            <a:pPr algn="l"/>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参考（令和</a:t>
            </a:r>
            <a:r>
              <a:rPr lang="en-US" altLang="ja-JP"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年経済センサス）</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フッター プレースホルダー 4">
            <a:extLst>
              <a:ext uri="{FF2B5EF4-FFF2-40B4-BE49-F238E27FC236}">
                <a16:creationId xmlns:a16="http://schemas.microsoft.com/office/drawing/2014/main" id="{19D6BE25-F141-AFEC-1629-CCE995057CCC}"/>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90971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799" y="260788"/>
            <a:ext cx="10410549" cy="584925"/>
          </a:xfrm>
        </p:spPr>
        <p:txBody>
          <a:bodyPr/>
          <a:lstStyle/>
          <a:p>
            <a:r>
              <a:rPr lang="ja-JP" altLang="en-US" b="1" dirty="0"/>
              <a:t>はじめに：要旨</a:t>
            </a:r>
            <a:endParaRPr kumimoji="1" lang="ja-JP" altLang="en-US" b="1" dirty="0"/>
          </a:p>
        </p:txBody>
      </p:sp>
      <p:sp>
        <p:nvSpPr>
          <p:cNvPr id="3" name="テキスト ボックス 2">
            <a:extLst>
              <a:ext uri="{FF2B5EF4-FFF2-40B4-BE49-F238E27FC236}">
                <a16:creationId xmlns:a16="http://schemas.microsoft.com/office/drawing/2014/main" id="{9BBA6930-FCE2-F898-0E99-5810624F5990}"/>
              </a:ext>
            </a:extLst>
          </p:cNvPr>
          <p:cNvSpPr txBox="1"/>
          <p:nvPr/>
        </p:nvSpPr>
        <p:spPr>
          <a:xfrm>
            <a:off x="1056763" y="1036405"/>
            <a:ext cx="9772506" cy="3171238"/>
          </a:xfrm>
          <a:prstGeom prst="rect">
            <a:avLst/>
          </a:prstGeom>
          <a:noFill/>
          <a:ln>
            <a:noFill/>
          </a:ln>
        </p:spPr>
        <p:txBody>
          <a:bodyPr wrap="square" rtlCol="0" anchor="ctr">
            <a:noAutofit/>
          </a:bodyPr>
          <a:lstStyle/>
          <a:p>
            <a:pPr algn="l"/>
            <a:r>
              <a:rPr kumimoji="1"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サイバー攻撃を受けると</a:t>
            </a:r>
            <a:endParaRPr kumimoji="1"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a:p>
            <a:pPr algn="l"/>
            <a:endParaRPr kumimoji="1" lang="en-US" altLang="ja-JP" sz="3600" b="1" dirty="0">
              <a:latin typeface="Meiryo UI" panose="020B0604030504040204" pitchFamily="50" charset="-128"/>
              <a:ea typeface="Meiryo UI" panose="020B0604030504040204" pitchFamily="50" charset="-128"/>
            </a:endParaRPr>
          </a:p>
          <a:p>
            <a:pPr algn="l"/>
            <a:r>
              <a:rPr lang="ja-JP" altLang="en-US" sz="8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お金がかかる</a:t>
            </a:r>
            <a:endParaRPr kumimoji="1" lang="ja-JP" altLang="en-US" sz="8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8E25601-9331-18C4-2E1C-9472CD28A784}"/>
              </a:ext>
            </a:extLst>
          </p:cNvPr>
          <p:cNvSpPr txBox="1"/>
          <p:nvPr/>
        </p:nvSpPr>
        <p:spPr>
          <a:xfrm>
            <a:off x="1056763" y="4306537"/>
            <a:ext cx="11279880" cy="1323439"/>
          </a:xfrm>
          <a:prstGeom prst="rect">
            <a:avLst/>
          </a:prstGeom>
          <a:noFill/>
          <a:ln>
            <a:noFill/>
          </a:ln>
        </p:spPr>
        <p:txBody>
          <a:bodyPr wrap="square">
            <a:spAutoFit/>
          </a:bodyPr>
          <a:lstStyle/>
          <a:p>
            <a:r>
              <a:rPr lang="ja-JP" altLang="ja-JP" sz="40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中小企業</a:t>
            </a:r>
            <a:r>
              <a:rPr lang="ja-JP" altLang="ja-JP" sz="32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においても</a:t>
            </a:r>
            <a:r>
              <a:rPr lang="ja-JP" altLang="ja-JP" sz="40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数千万</a:t>
            </a:r>
            <a:r>
              <a:rPr lang="ja-JP" altLang="ja-JP" sz="32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単位、</a:t>
            </a:r>
            <a:br>
              <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br>
            <a:r>
              <a:rPr lang="ja-JP" altLang="ja-JP" sz="32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場合に</a:t>
            </a:r>
            <a:r>
              <a:rPr lang="ja-JP" altLang="ja-JP" sz="32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よって</a:t>
            </a:r>
            <a:r>
              <a:rPr lang="ja-JP" altLang="en-US" sz="32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は</a:t>
            </a:r>
            <a:r>
              <a:rPr lang="ja-JP" altLang="ja-JP" sz="40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億</a:t>
            </a:r>
            <a:r>
              <a:rPr lang="ja-JP" altLang="ja-JP" sz="3200" b="1" dirty="0">
                <a:solidFill>
                  <a:schemeClr val="tx1">
                    <a:lumMod val="75000"/>
                    <a:lumOff val="25000"/>
                  </a:schemeClr>
                </a:solidFill>
                <a:latin typeface="Meiryo UI" panose="020B0604030504040204" pitchFamily="50" charset="-128"/>
                <a:ea typeface="Meiryo UI" panose="020B0604030504040204" pitchFamily="50" charset="-128"/>
                <a:cs typeface="Times New Roman" panose="02020603050405020304" pitchFamily="18" charset="0"/>
              </a:rPr>
              <a:t>単位の</a:t>
            </a:r>
            <a:r>
              <a:rPr lang="ja-JP" altLang="ja-JP" sz="3200" b="1" dirty="0">
                <a:solidFill>
                  <a:schemeClr val="tx1">
                    <a:lumMod val="75000"/>
                    <a:lumOff val="25000"/>
                  </a:schemeClr>
                </a:solidFill>
                <a:effectLst/>
                <a:latin typeface="Meiryo UI" panose="020B0604030504040204" pitchFamily="50" charset="-128"/>
                <a:ea typeface="Meiryo UI" panose="020B0604030504040204" pitchFamily="50" charset="-128"/>
                <a:cs typeface="Times New Roman" panose="02020603050405020304" pitchFamily="18" charset="0"/>
              </a:rPr>
              <a:t>お金がかかる</a:t>
            </a:r>
            <a:endPar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フッター プレースホルダー 4">
            <a:extLst>
              <a:ext uri="{FF2B5EF4-FFF2-40B4-BE49-F238E27FC236}">
                <a16:creationId xmlns:a16="http://schemas.microsoft.com/office/drawing/2014/main" id="{F533C38C-26CC-2F27-E459-4BADEB6F1E40}"/>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pic>
        <p:nvPicPr>
          <p:cNvPr id="3074" name="Picture 2" descr="https://blogger.googleusercontent.com/img/b/R29vZ2xl/AVvXsEibYNyOqZuMDc3vPPmStYmviz6F4gODfn7SlOeQ9U8sZooDRpj2hMVPIprc_Tx8_gi7LIulM7NhbOomADXKctL0FSZgreLdpnw3FZ8euoGCCADSxw3CbQPPq6iVLNe1nn89NnoIhh5HXE2m/s800/presentation_shikibou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984" y="3089852"/>
            <a:ext cx="2846203" cy="345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078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542F5-2794-FA66-A12C-B322845939EF}"/>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A9D88FBE-7EB6-93E6-B427-6341B8217F33}"/>
              </a:ext>
            </a:extLst>
          </p:cNvPr>
          <p:cNvSpPr>
            <a:spLocks noGrp="1"/>
          </p:cNvSpPr>
          <p:nvPr>
            <p:ph type="title"/>
          </p:nvPr>
        </p:nvSpPr>
        <p:spPr/>
        <p:txBody>
          <a:bodyPr/>
          <a:lstStyle/>
          <a:p>
            <a:r>
              <a:rPr kumimoji="1" lang="ja-JP" altLang="en-US" b="1" dirty="0"/>
              <a:t>「アンケート調査」</a:t>
            </a:r>
          </a:p>
        </p:txBody>
      </p:sp>
      <p:sp>
        <p:nvSpPr>
          <p:cNvPr id="7" name="サブタイトル 6">
            <a:extLst>
              <a:ext uri="{FF2B5EF4-FFF2-40B4-BE49-F238E27FC236}">
                <a16:creationId xmlns:a16="http://schemas.microsoft.com/office/drawing/2014/main" id="{77E88A69-CFEC-9340-E29C-25AB2D5EA6D1}"/>
              </a:ext>
            </a:extLst>
          </p:cNvPr>
          <p:cNvSpPr>
            <a:spLocks noGrp="1"/>
          </p:cNvSpPr>
          <p:nvPr>
            <p:ph type="subTitle" idx="1"/>
          </p:nvPr>
        </p:nvSpPr>
        <p:spPr>
          <a:xfrm>
            <a:off x="304800" y="3899920"/>
            <a:ext cx="8976852" cy="1655762"/>
          </a:xfrm>
        </p:spPr>
        <p:txBody>
          <a:bodyPr/>
          <a:lstStyle/>
          <a:p>
            <a:r>
              <a:rPr lang="ja-JP" altLang="en-US" dirty="0"/>
              <a:t>アンケート調査からみえてくるもの</a:t>
            </a:r>
            <a:endParaRPr kumimoji="1" lang="ja-JP" altLang="en-US" dirty="0"/>
          </a:p>
        </p:txBody>
      </p:sp>
      <p:sp>
        <p:nvSpPr>
          <p:cNvPr id="3" name="フッター プレースホルダー 4">
            <a:extLst>
              <a:ext uri="{FF2B5EF4-FFF2-40B4-BE49-F238E27FC236}">
                <a16:creationId xmlns:a16="http://schemas.microsoft.com/office/drawing/2014/main" id="{D75901E9-1D4C-5E08-1A0A-40956859C70C}"/>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
        <p:nvSpPr>
          <p:cNvPr id="2" name="フッター プレースホルダー 1">
            <a:extLst>
              <a:ext uri="{FF2B5EF4-FFF2-40B4-BE49-F238E27FC236}">
                <a16:creationId xmlns:a16="http://schemas.microsoft.com/office/drawing/2014/main" id="{BE78C61A-369E-1CF3-A6A3-FD8649D44DCF}"/>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494734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solidFill>
                  <a:schemeClr val="tx1">
                    <a:lumMod val="75000"/>
                    <a:lumOff val="25000"/>
                  </a:schemeClr>
                </a:solidFill>
              </a:rPr>
              <a:t>ランサムウェア感染組織の被害金額</a:t>
            </a:r>
          </a:p>
        </p:txBody>
      </p:sp>
      <p:sp>
        <p:nvSpPr>
          <p:cNvPr id="3" name="コンテンツ プレースホルダー 2"/>
          <p:cNvSpPr>
            <a:spLocks noGrp="1"/>
          </p:cNvSpPr>
          <p:nvPr>
            <p:ph idx="4294967295"/>
          </p:nvPr>
        </p:nvSpPr>
        <p:spPr>
          <a:xfrm>
            <a:off x="342900" y="1349382"/>
            <a:ext cx="11582400" cy="3652837"/>
          </a:xfrm>
        </p:spPr>
        <p:txBody>
          <a:bodyPr>
            <a:noAutofit/>
          </a:bodyPr>
          <a:lstStyle/>
          <a:p>
            <a:pPr marL="0" indent="0">
              <a:spcBef>
                <a:spcPts val="3000"/>
              </a:spcBef>
              <a:buNone/>
            </a:pPr>
            <a:r>
              <a:rPr lang="ja-JP" altLang="en-US" dirty="0">
                <a:solidFill>
                  <a:schemeClr val="tx1">
                    <a:lumMod val="75000"/>
                    <a:lumOff val="25000"/>
                  </a:schemeClr>
                </a:solidFill>
              </a:rPr>
              <a:t>◇平均</a:t>
            </a:r>
            <a:r>
              <a:rPr kumimoji="1" lang="ja-JP" altLang="en-US" dirty="0">
                <a:solidFill>
                  <a:schemeClr val="tx1">
                    <a:lumMod val="75000"/>
                    <a:lumOff val="25000"/>
                  </a:schemeClr>
                </a:solidFill>
              </a:rPr>
              <a:t>被害金額：</a:t>
            </a:r>
            <a:r>
              <a:rPr kumimoji="1" lang="en-US" altLang="ja-JP" sz="3600" b="1" dirty="0">
                <a:solidFill>
                  <a:srgbClr val="FF5151"/>
                </a:solidFill>
                <a:effectLst>
                  <a:outerShdw blurRad="38100" dist="38100" dir="2700000" algn="tl">
                    <a:srgbClr val="000000">
                      <a:alpha val="43137"/>
                    </a:srgbClr>
                  </a:outerShdw>
                </a:effectLst>
              </a:rPr>
              <a:t>2,386</a:t>
            </a:r>
            <a:r>
              <a:rPr kumimoji="1" lang="ja-JP" altLang="en-US" b="1" dirty="0">
                <a:solidFill>
                  <a:srgbClr val="FF5151"/>
                </a:solidFill>
                <a:effectLst>
                  <a:outerShdw blurRad="38100" dist="38100" dir="2700000" algn="tl">
                    <a:srgbClr val="000000">
                      <a:alpha val="43137"/>
                    </a:srgbClr>
                  </a:outerShdw>
                </a:effectLst>
              </a:rPr>
              <a:t>万円</a:t>
            </a:r>
            <a:r>
              <a:rPr kumimoji="1" lang="ja-JP" altLang="en-US" sz="2000" b="1" dirty="0">
                <a:solidFill>
                  <a:srgbClr val="FF5151"/>
                </a:solidFill>
              </a:rPr>
              <a:t> </a:t>
            </a:r>
            <a:endParaRPr lang="en-US" altLang="ja-JP" b="1" dirty="0">
              <a:solidFill>
                <a:schemeClr val="tx1">
                  <a:lumMod val="75000"/>
                  <a:lumOff val="25000"/>
                </a:schemeClr>
              </a:solidFill>
            </a:endParaRPr>
          </a:p>
          <a:p>
            <a:pPr marL="0" indent="0">
              <a:spcBef>
                <a:spcPts val="3000"/>
              </a:spcBef>
              <a:buNone/>
            </a:pPr>
            <a:r>
              <a:rPr lang="ja-JP" altLang="en-US" dirty="0">
                <a:solidFill>
                  <a:schemeClr val="tx1">
                    <a:lumMod val="75000"/>
                    <a:lumOff val="25000"/>
                  </a:schemeClr>
                </a:solidFill>
              </a:rPr>
              <a:t>◇対応に要した組織の内部工数平均：</a:t>
            </a:r>
            <a:r>
              <a:rPr lang="en-US" altLang="ja-JP" sz="3600" b="1" dirty="0">
                <a:solidFill>
                  <a:srgbClr val="FF5050"/>
                </a:solidFill>
                <a:effectLst>
                  <a:outerShdw blurRad="38100" dist="38100" dir="2700000" algn="tl">
                    <a:srgbClr val="000000">
                      <a:alpha val="43137"/>
                    </a:srgbClr>
                  </a:outerShdw>
                </a:effectLst>
              </a:rPr>
              <a:t>27.7</a:t>
            </a:r>
            <a:r>
              <a:rPr lang="ja-JP" altLang="en-US" b="1" dirty="0">
                <a:solidFill>
                  <a:srgbClr val="FF5050"/>
                </a:solidFill>
                <a:effectLst>
                  <a:outerShdw blurRad="38100" dist="38100" dir="2700000" algn="tl">
                    <a:srgbClr val="000000">
                      <a:alpha val="43137"/>
                    </a:srgbClr>
                  </a:outerShdw>
                </a:effectLst>
              </a:rPr>
              <a:t>人月</a:t>
            </a:r>
            <a:endParaRPr kumimoji="1" lang="en-US" altLang="ja-JP" b="1" dirty="0">
              <a:solidFill>
                <a:srgbClr val="FF5050"/>
              </a:solidFill>
              <a:effectLst>
                <a:outerShdw blurRad="38100" dist="38100" dir="2700000" algn="tl">
                  <a:srgbClr val="000000">
                    <a:alpha val="43137"/>
                  </a:srgbClr>
                </a:outerShdw>
              </a:effectLst>
            </a:endParaRPr>
          </a:p>
          <a:p>
            <a:pPr marL="0" indent="0">
              <a:spcBef>
                <a:spcPts val="3000"/>
              </a:spcBef>
              <a:buNone/>
            </a:pPr>
            <a:r>
              <a:rPr lang="ja-JP" altLang="en-US" dirty="0">
                <a:solidFill>
                  <a:schemeClr val="tx1">
                    <a:lumMod val="75000"/>
                    <a:lumOff val="25000"/>
                  </a:schemeClr>
                </a:solidFill>
              </a:rPr>
              <a:t>◇ランサムウェア被害のすべての回答組織が</a:t>
            </a:r>
            <a:br>
              <a:rPr lang="en-US" altLang="ja-JP" dirty="0"/>
            </a:br>
            <a:r>
              <a:rPr lang="ja-JP" altLang="en-US" dirty="0"/>
              <a:t>  </a:t>
            </a:r>
            <a:r>
              <a:rPr lang="ja-JP" altLang="en-US" i="1" dirty="0"/>
              <a:t> </a:t>
            </a:r>
            <a:r>
              <a:rPr lang="ja-JP" altLang="en-US" b="1" i="1" dirty="0">
                <a:solidFill>
                  <a:srgbClr val="FF5050"/>
                </a:solidFill>
                <a:effectLst>
                  <a:outerShdw blurRad="38100" dist="38100" dir="2700000" algn="tl">
                    <a:srgbClr val="000000">
                      <a:alpha val="43137"/>
                    </a:srgbClr>
                  </a:outerShdw>
                </a:effectLst>
              </a:rPr>
              <a:t>身代金は支払っていない</a:t>
            </a:r>
            <a:r>
              <a:rPr lang="ja-JP" altLang="en-US" dirty="0">
                <a:solidFill>
                  <a:schemeClr val="tx1">
                    <a:lumMod val="75000"/>
                    <a:lumOff val="25000"/>
                  </a:schemeClr>
                </a:solidFill>
              </a:rPr>
              <a:t>と回答</a:t>
            </a:r>
            <a:endParaRPr lang="en-US" altLang="ja-JP" dirty="0">
              <a:solidFill>
                <a:schemeClr val="tx1">
                  <a:lumMod val="75000"/>
                  <a:lumOff val="25000"/>
                </a:schemeClr>
              </a:solidFill>
            </a:endParaRPr>
          </a:p>
          <a:p>
            <a:pPr marL="0" indent="0">
              <a:spcBef>
                <a:spcPts val="3000"/>
              </a:spcBef>
              <a:buNone/>
            </a:pPr>
            <a:r>
              <a:rPr lang="ja-JP" altLang="en-US" dirty="0">
                <a:solidFill>
                  <a:schemeClr val="tx1">
                    <a:lumMod val="75000"/>
                    <a:lumOff val="25000"/>
                  </a:schemeClr>
                </a:solidFill>
              </a:rPr>
              <a:t>◇暗号化されたデータを復旧できた組織は</a:t>
            </a:r>
            <a:r>
              <a:rPr lang="en-US" altLang="ja-JP" sz="3600" b="1" dirty="0">
                <a:solidFill>
                  <a:srgbClr val="FF5050"/>
                </a:solidFill>
                <a:effectLst>
                  <a:outerShdw blurRad="38100" dist="38100" dir="2700000" algn="tl">
                    <a:srgbClr val="000000">
                      <a:alpha val="43137"/>
                    </a:srgbClr>
                  </a:outerShdw>
                </a:effectLst>
              </a:rPr>
              <a:t>50</a:t>
            </a:r>
            <a:r>
              <a:rPr lang="en-US" altLang="ja-JP" b="1" dirty="0">
                <a:solidFill>
                  <a:srgbClr val="FF5050"/>
                </a:solidFill>
                <a:effectLst>
                  <a:outerShdw blurRad="38100" dist="38100" dir="2700000" algn="tl">
                    <a:srgbClr val="000000">
                      <a:alpha val="43137"/>
                    </a:srgbClr>
                  </a:outerShdw>
                </a:effectLst>
              </a:rPr>
              <a:t>%</a:t>
            </a:r>
            <a:br>
              <a:rPr lang="en-US" altLang="ja-JP" sz="2000" dirty="0">
                <a:solidFill>
                  <a:schemeClr val="tx1">
                    <a:lumMod val="75000"/>
                    <a:lumOff val="25000"/>
                  </a:schemeClr>
                </a:solidFill>
              </a:rPr>
            </a:br>
            <a:r>
              <a:rPr lang="ja-JP" altLang="en-US" sz="1600" dirty="0">
                <a:solidFill>
                  <a:schemeClr val="accent5">
                    <a:lumMod val="50000"/>
                  </a:schemeClr>
                </a:solidFill>
              </a:rPr>
              <a:t> </a:t>
            </a:r>
            <a:endParaRPr lang="en-US" altLang="ja-JP" sz="1600" dirty="0">
              <a:solidFill>
                <a:schemeClr val="accent5">
                  <a:lumMod val="50000"/>
                </a:schemeClr>
              </a:solidFill>
            </a:endParaRPr>
          </a:p>
          <a:p>
            <a:pPr marL="0" indent="0">
              <a:spcBef>
                <a:spcPts val="3000"/>
              </a:spcBef>
              <a:buNone/>
            </a:pPr>
            <a:r>
              <a:rPr lang="ja-JP" altLang="en-US" dirty="0">
                <a:solidFill>
                  <a:schemeClr val="tx1">
                    <a:lumMod val="75000"/>
                    <a:lumOff val="25000"/>
                  </a:schemeClr>
                </a:solidFill>
              </a:rPr>
              <a:t>◇</a:t>
            </a:r>
            <a:r>
              <a:rPr lang="ja-JP" altLang="en-US" dirty="0"/>
              <a:t>ほとんど</a:t>
            </a:r>
            <a:r>
              <a:rPr lang="ja-JP" altLang="en-US" dirty="0">
                <a:solidFill>
                  <a:schemeClr val="tx1">
                    <a:lumMod val="75000"/>
                    <a:lumOff val="25000"/>
                  </a:schemeClr>
                </a:solidFill>
              </a:rPr>
              <a:t>の被害組織について、</a:t>
            </a:r>
            <a:br>
              <a:rPr lang="en-US" altLang="ja-JP" dirty="0">
                <a:solidFill>
                  <a:schemeClr val="tx1">
                    <a:lumMod val="75000"/>
                    <a:lumOff val="25000"/>
                  </a:schemeClr>
                </a:solidFill>
              </a:rPr>
            </a:br>
            <a:r>
              <a:rPr lang="ja-JP" altLang="en-US" dirty="0">
                <a:solidFill>
                  <a:schemeClr val="tx1">
                    <a:lumMod val="75000"/>
                    <a:lumOff val="25000"/>
                  </a:schemeClr>
                </a:solidFill>
              </a:rPr>
              <a:t>　</a:t>
            </a:r>
            <a:r>
              <a:rPr lang="ja-JP" altLang="en-US" b="1" dirty="0">
                <a:solidFill>
                  <a:srgbClr val="FF5050"/>
                </a:solidFill>
                <a:effectLst>
                  <a:outerShdw blurRad="38100" dist="38100" dir="2700000" algn="tl">
                    <a:srgbClr val="000000">
                      <a:alpha val="43137"/>
                    </a:srgbClr>
                  </a:outerShdw>
                </a:effectLst>
              </a:rPr>
              <a:t>被害金額は</a:t>
            </a:r>
            <a:r>
              <a:rPr lang="en-US" altLang="ja-JP" b="1" dirty="0">
                <a:solidFill>
                  <a:srgbClr val="FF5050"/>
                </a:solidFill>
                <a:effectLst>
                  <a:outerShdw blurRad="38100" dist="38100" dir="2700000" algn="tl">
                    <a:srgbClr val="000000">
                      <a:alpha val="43137"/>
                    </a:srgbClr>
                  </a:outerShdw>
                </a:effectLst>
              </a:rPr>
              <a:t>1,000</a:t>
            </a:r>
            <a:r>
              <a:rPr lang="ja-JP" altLang="en-US" b="1" dirty="0">
                <a:solidFill>
                  <a:srgbClr val="FF5050"/>
                </a:solidFill>
                <a:effectLst>
                  <a:outerShdw blurRad="38100" dist="38100" dir="2700000" algn="tl">
                    <a:srgbClr val="000000">
                      <a:alpha val="43137"/>
                    </a:srgbClr>
                  </a:outerShdw>
                </a:effectLst>
              </a:rPr>
              <a:t>万円超</a:t>
            </a:r>
            <a:br>
              <a:rPr lang="en-US" altLang="ja-JP" dirty="0">
                <a:solidFill>
                  <a:schemeClr val="tx1">
                    <a:lumMod val="75000"/>
                    <a:lumOff val="25000"/>
                  </a:schemeClr>
                </a:solidFill>
              </a:rPr>
            </a:br>
            <a:r>
              <a:rPr lang="ja-JP" altLang="en-US" dirty="0"/>
              <a:t>　</a:t>
            </a:r>
            <a:r>
              <a:rPr lang="ja-JP" altLang="en-US" dirty="0">
                <a:solidFill>
                  <a:schemeClr val="tx1">
                    <a:lumMod val="75000"/>
                    <a:lumOff val="25000"/>
                  </a:schemeClr>
                </a:solidFill>
              </a:rPr>
              <a:t>被害に遭った場合の影響が大きいことを確認</a:t>
            </a:r>
            <a:endParaRPr kumimoji="1" lang="ja-JP" altLang="en-US" dirty="0"/>
          </a:p>
          <a:p>
            <a:pPr>
              <a:spcBef>
                <a:spcPts val="3000"/>
              </a:spcBef>
            </a:pPr>
            <a:endParaRPr kumimoji="1" lang="ja-JP" altLang="en-US" dirty="0">
              <a:solidFill>
                <a:schemeClr val="tx1">
                  <a:lumMod val="75000"/>
                  <a:lumOff val="25000"/>
                </a:schemeClr>
              </a:solidFill>
            </a:endParaRPr>
          </a:p>
        </p:txBody>
      </p:sp>
      <p:graphicFrame>
        <p:nvGraphicFramePr>
          <p:cNvPr id="8" name="グラフ 7"/>
          <p:cNvGraphicFramePr/>
          <p:nvPr/>
        </p:nvGraphicFramePr>
        <p:xfrm>
          <a:off x="5458699" y="652835"/>
          <a:ext cx="7718458" cy="4855783"/>
        </p:xfrm>
        <a:graphic>
          <a:graphicData uri="http://schemas.openxmlformats.org/drawingml/2006/chart">
            <c:chart xmlns:c="http://schemas.openxmlformats.org/drawingml/2006/chart" xmlns:r="http://schemas.openxmlformats.org/officeDocument/2006/relationships" r:id="rId3"/>
          </a:graphicData>
        </a:graphic>
      </p:graphicFrame>
      <p:sp>
        <p:nvSpPr>
          <p:cNvPr id="4" name="フッター プレースホルダー 4">
            <a:extLst>
              <a:ext uri="{FF2B5EF4-FFF2-40B4-BE49-F238E27FC236}">
                <a16:creationId xmlns:a16="http://schemas.microsoft.com/office/drawing/2014/main" id="{217BDDCD-B55C-80D1-B227-73B8C7980F5E}"/>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699" y="815783"/>
            <a:ext cx="7724301" cy="4858933"/>
          </a:xfrm>
          <a:prstGeom prst="rect">
            <a:avLst/>
          </a:prstGeom>
        </p:spPr>
      </p:pic>
    </p:spTree>
    <p:extLst>
      <p:ext uri="{BB962C8B-B14F-4D97-AF65-F5344CB8AC3E}">
        <p14:creationId xmlns:p14="http://schemas.microsoft.com/office/powerpoint/2010/main" val="31976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solidFill>
                  <a:schemeClr val="tx1">
                    <a:lumMod val="75000"/>
                    <a:lumOff val="25000"/>
                  </a:schemeClr>
                </a:solidFill>
              </a:rPr>
              <a:t>エモテット感染組織の被害金額</a:t>
            </a:r>
          </a:p>
        </p:txBody>
      </p:sp>
      <p:sp>
        <p:nvSpPr>
          <p:cNvPr id="3" name="コンテンツ プレースホルダー 2"/>
          <p:cNvSpPr>
            <a:spLocks noGrp="1"/>
          </p:cNvSpPr>
          <p:nvPr>
            <p:ph idx="4294967295"/>
          </p:nvPr>
        </p:nvSpPr>
        <p:spPr>
          <a:xfrm>
            <a:off x="404812" y="1619250"/>
            <a:ext cx="11582400" cy="5273675"/>
          </a:xfrm>
        </p:spPr>
        <p:txBody>
          <a:bodyPr>
            <a:noAutofit/>
          </a:bodyPr>
          <a:lstStyle/>
          <a:p>
            <a:pPr marL="0" indent="0">
              <a:spcBef>
                <a:spcPts val="3000"/>
              </a:spcBef>
              <a:buNone/>
            </a:pPr>
            <a:r>
              <a:rPr lang="ja-JP" altLang="en-US" dirty="0">
                <a:solidFill>
                  <a:schemeClr val="tx1">
                    <a:lumMod val="75000"/>
                    <a:lumOff val="25000"/>
                  </a:schemeClr>
                </a:solidFill>
              </a:rPr>
              <a:t>◇平均</a:t>
            </a:r>
            <a:r>
              <a:rPr kumimoji="1" lang="ja-JP" altLang="en-US" dirty="0">
                <a:solidFill>
                  <a:schemeClr val="tx1">
                    <a:lumMod val="75000"/>
                    <a:lumOff val="25000"/>
                  </a:schemeClr>
                </a:solidFill>
              </a:rPr>
              <a:t>被害金額：</a:t>
            </a:r>
            <a:r>
              <a:rPr kumimoji="1" lang="en-US" altLang="ja-JP" sz="3600" b="1" dirty="0">
                <a:solidFill>
                  <a:srgbClr val="FF5151"/>
                </a:solidFill>
                <a:effectLst>
                  <a:outerShdw blurRad="38100" dist="38100" dir="2700000" algn="tl">
                    <a:srgbClr val="000000">
                      <a:alpha val="43137"/>
                    </a:srgbClr>
                  </a:outerShdw>
                </a:effectLst>
              </a:rPr>
              <a:t>1,030</a:t>
            </a:r>
            <a:r>
              <a:rPr kumimoji="1" lang="ja-JP" altLang="en-US" b="1" dirty="0">
                <a:solidFill>
                  <a:srgbClr val="FF5151"/>
                </a:solidFill>
                <a:effectLst>
                  <a:outerShdw blurRad="38100" dist="38100" dir="2700000" algn="tl">
                    <a:srgbClr val="000000">
                      <a:alpha val="43137"/>
                    </a:srgbClr>
                  </a:outerShdw>
                </a:effectLst>
              </a:rPr>
              <a:t>万円</a:t>
            </a:r>
            <a:endParaRPr lang="en-US" altLang="ja-JP" b="1" dirty="0">
              <a:solidFill>
                <a:srgbClr val="FF5151"/>
              </a:solidFill>
              <a:effectLst>
                <a:outerShdw blurRad="38100" dist="38100" dir="2700000" algn="tl">
                  <a:srgbClr val="000000">
                    <a:alpha val="43137"/>
                  </a:srgbClr>
                </a:outerShdw>
              </a:effectLst>
            </a:endParaRPr>
          </a:p>
          <a:p>
            <a:pPr marL="0" indent="0">
              <a:spcBef>
                <a:spcPts val="3000"/>
              </a:spcBef>
              <a:buNone/>
            </a:pPr>
            <a:r>
              <a:rPr lang="ja-JP" altLang="en-US" dirty="0">
                <a:solidFill>
                  <a:schemeClr val="tx1">
                    <a:lumMod val="75000"/>
                    <a:lumOff val="25000"/>
                  </a:schemeClr>
                </a:solidFill>
              </a:rPr>
              <a:t>◇対応に要した組織の内部工数平均：</a:t>
            </a:r>
            <a:r>
              <a:rPr lang="en-US" altLang="ja-JP" sz="3600" b="1" dirty="0">
                <a:solidFill>
                  <a:srgbClr val="FF5050"/>
                </a:solidFill>
                <a:effectLst>
                  <a:outerShdw blurRad="38100" dist="38100" dir="2700000" algn="tl">
                    <a:srgbClr val="000000">
                      <a:alpha val="43137"/>
                    </a:srgbClr>
                  </a:outerShdw>
                </a:effectLst>
              </a:rPr>
              <a:t>2.9</a:t>
            </a:r>
            <a:r>
              <a:rPr lang="ja-JP" altLang="en-US" b="1" dirty="0">
                <a:solidFill>
                  <a:srgbClr val="FF5050"/>
                </a:solidFill>
                <a:effectLst>
                  <a:outerShdw blurRad="38100" dist="38100" dir="2700000" algn="tl">
                    <a:srgbClr val="000000">
                      <a:alpha val="43137"/>
                    </a:srgbClr>
                  </a:outerShdw>
                </a:effectLst>
              </a:rPr>
              <a:t>人月</a:t>
            </a:r>
            <a:endParaRPr lang="en-US" altLang="ja-JP" sz="2400" b="1" dirty="0">
              <a:solidFill>
                <a:schemeClr val="tx1">
                  <a:lumMod val="75000"/>
                  <a:lumOff val="25000"/>
                </a:schemeClr>
              </a:solidFill>
              <a:effectLst>
                <a:outerShdw blurRad="38100" dist="38100" dir="2700000" algn="tl">
                  <a:srgbClr val="000000">
                    <a:alpha val="43137"/>
                  </a:srgbClr>
                </a:outerShdw>
              </a:effectLst>
            </a:endParaRPr>
          </a:p>
          <a:p>
            <a:pPr marL="0" indent="0">
              <a:lnSpc>
                <a:spcPct val="120000"/>
              </a:lnSpc>
              <a:spcBef>
                <a:spcPts val="3000"/>
              </a:spcBef>
              <a:buNone/>
            </a:pPr>
            <a:r>
              <a:rPr lang="ja-JP" altLang="en-US" dirty="0">
                <a:solidFill>
                  <a:schemeClr val="tx1">
                    <a:lumMod val="75000"/>
                    <a:lumOff val="25000"/>
                  </a:schemeClr>
                </a:solidFill>
              </a:rPr>
              <a:t>◇被害金額のばらつきが大きい</a:t>
            </a:r>
            <a:endParaRPr kumimoji="1" lang="ja-JP" altLang="en-US" dirty="0">
              <a:solidFill>
                <a:schemeClr val="tx1">
                  <a:lumMod val="75000"/>
                  <a:lumOff val="25000"/>
                </a:schemeClr>
              </a:solidFill>
            </a:endParaRPr>
          </a:p>
        </p:txBody>
      </p:sp>
      <p:sp>
        <p:nvSpPr>
          <p:cNvPr id="4" name="フッター プレースホルダー 4">
            <a:extLst>
              <a:ext uri="{FF2B5EF4-FFF2-40B4-BE49-F238E27FC236}">
                <a16:creationId xmlns:a16="http://schemas.microsoft.com/office/drawing/2014/main" id="{EFDDCF5A-00E6-D0C7-63C2-99C83593ADCC}"/>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202" y="812299"/>
            <a:ext cx="7724301" cy="4858933"/>
          </a:xfrm>
          <a:prstGeom prst="rect">
            <a:avLst/>
          </a:prstGeom>
        </p:spPr>
      </p:pic>
    </p:spTree>
    <p:extLst>
      <p:ext uri="{BB962C8B-B14F-4D97-AF65-F5344CB8AC3E}">
        <p14:creationId xmlns:p14="http://schemas.microsoft.com/office/powerpoint/2010/main" val="2393422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b="1" dirty="0">
                <a:solidFill>
                  <a:schemeClr val="tx1">
                    <a:lumMod val="75000"/>
                    <a:lumOff val="25000"/>
                  </a:schemeClr>
                </a:solidFill>
              </a:rPr>
              <a:t>ウェブサイトからの情報漏えい被害組織の被害金額</a:t>
            </a:r>
          </a:p>
        </p:txBody>
      </p:sp>
      <p:sp>
        <p:nvSpPr>
          <p:cNvPr id="3" name="コンテンツ プレースホルダー 2"/>
          <p:cNvSpPr>
            <a:spLocks noGrp="1"/>
          </p:cNvSpPr>
          <p:nvPr>
            <p:ph idx="4294967295"/>
          </p:nvPr>
        </p:nvSpPr>
        <p:spPr>
          <a:xfrm>
            <a:off x="247649" y="1422295"/>
            <a:ext cx="10196513" cy="5121275"/>
          </a:xfrm>
        </p:spPr>
        <p:txBody>
          <a:bodyPr>
            <a:normAutofit/>
          </a:bodyPr>
          <a:lstStyle/>
          <a:p>
            <a:pPr marL="0" indent="0">
              <a:lnSpc>
                <a:spcPct val="100000"/>
              </a:lnSpc>
              <a:spcBef>
                <a:spcPts val="3000"/>
              </a:spcBef>
              <a:buNone/>
            </a:pPr>
            <a:r>
              <a:rPr lang="ja-JP" altLang="en-US" dirty="0">
                <a:solidFill>
                  <a:schemeClr val="tx1">
                    <a:lumMod val="75000"/>
                    <a:lumOff val="25000"/>
                  </a:schemeClr>
                </a:solidFill>
              </a:rPr>
              <a:t>◇平均</a:t>
            </a:r>
            <a:r>
              <a:rPr kumimoji="1" lang="ja-JP" altLang="en-US" dirty="0">
                <a:solidFill>
                  <a:schemeClr val="tx1">
                    <a:lumMod val="75000"/>
                    <a:lumOff val="25000"/>
                  </a:schemeClr>
                </a:solidFill>
              </a:rPr>
              <a:t>被害金額</a:t>
            </a:r>
            <a:br>
              <a:rPr kumimoji="1" lang="en-US" altLang="ja-JP" dirty="0">
                <a:solidFill>
                  <a:schemeClr val="tx1">
                    <a:lumMod val="75000"/>
                    <a:lumOff val="25000"/>
                  </a:schemeClr>
                </a:solidFill>
              </a:rPr>
            </a:br>
            <a:r>
              <a:rPr kumimoji="1" lang="ja-JP" altLang="en-US" dirty="0">
                <a:solidFill>
                  <a:schemeClr val="tx1">
                    <a:lumMod val="75000"/>
                    <a:lumOff val="25000"/>
                  </a:schemeClr>
                </a:solidFill>
              </a:rPr>
              <a:t>　</a:t>
            </a:r>
            <a:r>
              <a:rPr kumimoji="1" lang="ja-JP" altLang="en-US" sz="2400" dirty="0">
                <a:solidFill>
                  <a:schemeClr val="tx1">
                    <a:lumMod val="75000"/>
                    <a:lumOff val="25000"/>
                  </a:schemeClr>
                </a:solidFill>
              </a:rPr>
              <a:t>クレジットカード情報および個人情報の漏えい：</a:t>
            </a:r>
            <a:br>
              <a:rPr kumimoji="1" lang="en-US" altLang="ja-JP" sz="2400" dirty="0">
                <a:solidFill>
                  <a:schemeClr val="tx1">
                    <a:lumMod val="75000"/>
                    <a:lumOff val="25000"/>
                  </a:schemeClr>
                </a:solidFill>
              </a:rPr>
            </a:br>
            <a:r>
              <a:rPr kumimoji="1" lang="ja-JP" altLang="en-US" sz="2400" dirty="0">
                <a:solidFill>
                  <a:schemeClr val="tx1">
                    <a:lumMod val="75000"/>
                    <a:lumOff val="25000"/>
                  </a:schemeClr>
                </a:solidFill>
              </a:rPr>
              <a:t>　 </a:t>
            </a:r>
            <a:r>
              <a:rPr kumimoji="1" lang="en-US" altLang="ja-JP" sz="3200" b="1" dirty="0">
                <a:solidFill>
                  <a:srgbClr val="FF5151"/>
                </a:solidFill>
                <a:effectLst>
                  <a:outerShdw blurRad="38100" dist="38100" dir="2700000" algn="tl">
                    <a:srgbClr val="000000">
                      <a:alpha val="43137"/>
                    </a:srgbClr>
                  </a:outerShdw>
                </a:effectLst>
              </a:rPr>
              <a:t>3,843</a:t>
            </a:r>
            <a:r>
              <a:rPr kumimoji="1" lang="ja-JP" altLang="en-US" sz="2400" b="1" dirty="0">
                <a:solidFill>
                  <a:srgbClr val="FF5151"/>
                </a:solidFill>
                <a:effectLst>
                  <a:outerShdw blurRad="38100" dist="38100" dir="2700000" algn="tl">
                    <a:srgbClr val="000000">
                      <a:alpha val="43137"/>
                    </a:srgbClr>
                  </a:outerShdw>
                </a:effectLst>
              </a:rPr>
              <a:t>万円</a:t>
            </a:r>
            <a:br>
              <a:rPr kumimoji="1" lang="en-US" altLang="ja-JP" sz="2400" b="1" dirty="0">
                <a:solidFill>
                  <a:srgbClr val="FF5151"/>
                </a:solidFill>
              </a:rPr>
            </a:br>
            <a:r>
              <a:rPr kumimoji="1" lang="ja-JP" altLang="en-US" sz="2400" b="1" dirty="0">
                <a:solidFill>
                  <a:srgbClr val="FF5151"/>
                </a:solidFill>
              </a:rPr>
              <a:t>　</a:t>
            </a:r>
            <a:r>
              <a:rPr lang="ja-JP" altLang="en-US" sz="2400" b="1" dirty="0">
                <a:solidFill>
                  <a:srgbClr val="FF5151"/>
                </a:solidFill>
              </a:rPr>
              <a:t> </a:t>
            </a:r>
            <a:r>
              <a:rPr lang="ja-JP" altLang="en-US" sz="2400" dirty="0">
                <a:solidFill>
                  <a:schemeClr val="tx1">
                    <a:lumMod val="75000"/>
                    <a:lumOff val="25000"/>
                  </a:schemeClr>
                </a:solidFill>
              </a:rPr>
              <a:t>個人情報のみの漏えい：</a:t>
            </a:r>
            <a:br>
              <a:rPr lang="en-US" altLang="ja-JP" sz="2400" dirty="0">
                <a:solidFill>
                  <a:schemeClr val="tx1">
                    <a:lumMod val="75000"/>
                    <a:lumOff val="25000"/>
                  </a:schemeClr>
                </a:solidFill>
              </a:rPr>
            </a:br>
            <a:r>
              <a:rPr lang="en-US" altLang="ja-JP" sz="2400" dirty="0">
                <a:solidFill>
                  <a:schemeClr val="tx1">
                    <a:lumMod val="75000"/>
                    <a:lumOff val="25000"/>
                  </a:schemeClr>
                </a:solidFill>
              </a:rPr>
              <a:t>    </a:t>
            </a:r>
            <a:r>
              <a:rPr lang="en-US" altLang="ja-JP" sz="3200" b="1" dirty="0">
                <a:solidFill>
                  <a:srgbClr val="FF5151"/>
                </a:solidFill>
                <a:effectLst>
                  <a:outerShdw blurRad="38100" dist="38100" dir="2700000" algn="tl">
                    <a:srgbClr val="000000">
                      <a:alpha val="43137"/>
                    </a:srgbClr>
                  </a:outerShdw>
                </a:effectLst>
              </a:rPr>
              <a:t>2,955</a:t>
            </a:r>
            <a:r>
              <a:rPr lang="ja-JP" altLang="en-US" sz="2400" b="1" dirty="0">
                <a:solidFill>
                  <a:srgbClr val="FF5151"/>
                </a:solidFill>
                <a:effectLst>
                  <a:outerShdw blurRad="38100" dist="38100" dir="2700000" algn="tl">
                    <a:srgbClr val="000000">
                      <a:alpha val="43137"/>
                    </a:srgbClr>
                  </a:outerShdw>
                </a:effectLst>
              </a:rPr>
              <a:t>万円</a:t>
            </a:r>
            <a:endParaRPr lang="en-US" altLang="ja-JP" sz="2400" dirty="0">
              <a:solidFill>
                <a:schemeClr val="tx1">
                  <a:lumMod val="75000"/>
                  <a:lumOff val="25000"/>
                </a:schemeClr>
              </a:solidFill>
              <a:effectLst>
                <a:outerShdw blurRad="38100" dist="38100" dir="2700000" algn="tl">
                  <a:srgbClr val="000000">
                    <a:alpha val="43137"/>
                  </a:srgbClr>
                </a:outerShdw>
              </a:effectLst>
            </a:endParaRPr>
          </a:p>
          <a:p>
            <a:pPr marL="0" indent="0">
              <a:lnSpc>
                <a:spcPct val="100000"/>
              </a:lnSpc>
              <a:spcBef>
                <a:spcPts val="3000"/>
              </a:spcBef>
              <a:buNone/>
            </a:pPr>
            <a:r>
              <a:rPr lang="ja-JP" altLang="en-US" dirty="0">
                <a:solidFill>
                  <a:schemeClr val="tx1">
                    <a:lumMod val="75000"/>
                    <a:lumOff val="25000"/>
                  </a:schemeClr>
                </a:solidFill>
              </a:rPr>
              <a:t>◇対応に要した組織の内部工数平均</a:t>
            </a:r>
            <a:br>
              <a:rPr lang="en-US" altLang="ja-JP" dirty="0"/>
            </a:br>
            <a:r>
              <a:rPr lang="en-US" altLang="ja-JP" dirty="0"/>
              <a:t>   </a:t>
            </a:r>
            <a:r>
              <a:rPr lang="ja-JP" altLang="en-US" sz="2400" dirty="0">
                <a:solidFill>
                  <a:schemeClr val="tx1">
                    <a:lumMod val="75000"/>
                    <a:lumOff val="25000"/>
                  </a:schemeClr>
                </a:solidFill>
              </a:rPr>
              <a:t>クレジットカード情報および個人情報の漏えい：</a:t>
            </a:r>
            <a:br>
              <a:rPr lang="en-US" altLang="ja-JP" sz="2400" dirty="0">
                <a:solidFill>
                  <a:schemeClr val="tx1">
                    <a:lumMod val="75000"/>
                    <a:lumOff val="25000"/>
                  </a:schemeClr>
                </a:solidFill>
              </a:rPr>
            </a:br>
            <a:r>
              <a:rPr lang="en-US" altLang="ja-JP" sz="2400" dirty="0">
                <a:solidFill>
                  <a:schemeClr val="tx1">
                    <a:lumMod val="75000"/>
                    <a:lumOff val="25000"/>
                  </a:schemeClr>
                </a:solidFill>
              </a:rPr>
              <a:t>    </a:t>
            </a:r>
            <a:r>
              <a:rPr lang="en-US" altLang="ja-JP" sz="3200" b="1" dirty="0">
                <a:solidFill>
                  <a:srgbClr val="FF5151"/>
                </a:solidFill>
                <a:effectLst>
                  <a:outerShdw blurRad="38100" dist="38100" dir="2700000" algn="tl">
                    <a:srgbClr val="000000">
                      <a:alpha val="43137"/>
                    </a:srgbClr>
                  </a:outerShdw>
                </a:effectLst>
              </a:rPr>
              <a:t>13.3</a:t>
            </a:r>
            <a:r>
              <a:rPr lang="ja-JP" altLang="en-US" sz="2400" b="1" dirty="0">
                <a:solidFill>
                  <a:srgbClr val="FF5151"/>
                </a:solidFill>
                <a:effectLst>
                  <a:outerShdw blurRad="38100" dist="38100" dir="2700000" algn="tl">
                    <a:srgbClr val="000000">
                      <a:alpha val="43137"/>
                    </a:srgbClr>
                  </a:outerShdw>
                </a:effectLst>
              </a:rPr>
              <a:t>人月</a:t>
            </a:r>
            <a:br>
              <a:rPr lang="en-US" altLang="ja-JP" sz="2400" b="1" dirty="0">
                <a:solidFill>
                  <a:srgbClr val="FF5151"/>
                </a:solidFill>
              </a:rPr>
            </a:br>
            <a:r>
              <a:rPr lang="en-US" altLang="ja-JP" sz="2400" b="1" dirty="0">
                <a:solidFill>
                  <a:srgbClr val="FF5151"/>
                </a:solidFill>
              </a:rPr>
              <a:t>    </a:t>
            </a:r>
            <a:r>
              <a:rPr lang="ja-JP" altLang="en-US" sz="2400" dirty="0">
                <a:solidFill>
                  <a:schemeClr val="tx1">
                    <a:lumMod val="75000"/>
                    <a:lumOff val="25000"/>
                  </a:schemeClr>
                </a:solidFill>
              </a:rPr>
              <a:t>個人情報のみの漏えい：</a:t>
            </a:r>
            <a:br>
              <a:rPr lang="en-US" altLang="ja-JP" sz="2400" dirty="0">
                <a:solidFill>
                  <a:schemeClr val="tx1">
                    <a:lumMod val="75000"/>
                    <a:lumOff val="25000"/>
                  </a:schemeClr>
                </a:solidFill>
              </a:rPr>
            </a:br>
            <a:r>
              <a:rPr lang="en-US" altLang="ja-JP" sz="2400" dirty="0">
                <a:solidFill>
                  <a:schemeClr val="tx1">
                    <a:lumMod val="75000"/>
                    <a:lumOff val="25000"/>
                  </a:schemeClr>
                </a:solidFill>
              </a:rPr>
              <a:t>    </a:t>
            </a:r>
            <a:r>
              <a:rPr lang="en-US" altLang="ja-JP" sz="3200" b="1" dirty="0">
                <a:solidFill>
                  <a:srgbClr val="FF5050"/>
                </a:solidFill>
                <a:effectLst>
                  <a:outerShdw blurRad="38100" dist="38100" dir="2700000" algn="tl">
                    <a:srgbClr val="000000">
                      <a:alpha val="43137"/>
                    </a:srgbClr>
                  </a:outerShdw>
                </a:effectLst>
              </a:rPr>
              <a:t>13.5</a:t>
            </a:r>
            <a:r>
              <a:rPr lang="ja-JP" altLang="en-US" sz="2400" b="1" dirty="0">
                <a:solidFill>
                  <a:srgbClr val="FF5050"/>
                </a:solidFill>
                <a:effectLst>
                  <a:outerShdw blurRad="38100" dist="38100" dir="2700000" algn="tl">
                    <a:srgbClr val="000000">
                      <a:alpha val="43137"/>
                    </a:srgbClr>
                  </a:outerShdw>
                </a:effectLst>
              </a:rPr>
              <a:t>人月</a:t>
            </a:r>
            <a:endParaRPr lang="en-US" altLang="ja-JP" sz="2000" b="1" dirty="0">
              <a:solidFill>
                <a:schemeClr val="tx1">
                  <a:lumMod val="75000"/>
                  <a:lumOff val="25000"/>
                </a:schemeClr>
              </a:solidFill>
              <a:effectLst>
                <a:outerShdw blurRad="38100" dist="38100" dir="2700000" algn="tl">
                  <a:srgbClr val="000000">
                    <a:alpha val="43137"/>
                  </a:srgbClr>
                </a:outerShdw>
              </a:effectLst>
            </a:endParaRPr>
          </a:p>
        </p:txBody>
      </p:sp>
      <p:sp>
        <p:nvSpPr>
          <p:cNvPr id="4" name="フッター プレースホルダー 4">
            <a:extLst>
              <a:ext uri="{FF2B5EF4-FFF2-40B4-BE49-F238E27FC236}">
                <a16:creationId xmlns:a16="http://schemas.microsoft.com/office/drawing/2014/main" id="{B86B7139-CD15-9A08-353B-8EB180578388}"/>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655" y="824354"/>
            <a:ext cx="7724301" cy="4858933"/>
          </a:xfrm>
          <a:prstGeom prst="rect">
            <a:avLst/>
          </a:prstGeom>
        </p:spPr>
      </p:pic>
    </p:spTree>
    <p:extLst>
      <p:ext uri="{BB962C8B-B14F-4D97-AF65-F5344CB8AC3E}">
        <p14:creationId xmlns:p14="http://schemas.microsoft.com/office/powerpoint/2010/main" val="4049558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9535FD1-4C31-9C28-3158-3394A1D90E14}"/>
              </a:ext>
            </a:extLst>
          </p:cNvPr>
          <p:cNvSpPr>
            <a:spLocks noGrp="1"/>
          </p:cNvSpPr>
          <p:nvPr>
            <p:ph type="title"/>
          </p:nvPr>
        </p:nvSpPr>
        <p:spPr/>
        <p:txBody>
          <a:bodyPr/>
          <a:lstStyle/>
          <a:p>
            <a:r>
              <a:rPr lang="ja-JP" altLang="en-US" b="1" dirty="0"/>
              <a:t>アンケート調査まとめ</a:t>
            </a:r>
          </a:p>
        </p:txBody>
      </p:sp>
      <p:graphicFrame>
        <p:nvGraphicFramePr>
          <p:cNvPr id="2" name="表 1">
            <a:extLst>
              <a:ext uri="{FF2B5EF4-FFF2-40B4-BE49-F238E27FC236}">
                <a16:creationId xmlns:a16="http://schemas.microsoft.com/office/drawing/2014/main" id="{C70FD1C2-84CE-B7DC-044E-2C16C3FA4AB5}"/>
              </a:ext>
            </a:extLst>
          </p:cNvPr>
          <p:cNvGraphicFramePr>
            <a:graphicFrameLocks noGrp="1"/>
          </p:cNvGraphicFramePr>
          <p:nvPr>
            <p:extLst>
              <p:ext uri="{D42A27DB-BD31-4B8C-83A1-F6EECF244321}">
                <p14:modId xmlns:p14="http://schemas.microsoft.com/office/powerpoint/2010/main" val="2821104266"/>
              </p:ext>
            </p:extLst>
          </p:nvPr>
        </p:nvGraphicFramePr>
        <p:xfrm>
          <a:off x="1027257" y="1431556"/>
          <a:ext cx="10213683" cy="3088939"/>
        </p:xfrm>
        <a:graphic>
          <a:graphicData uri="http://schemas.openxmlformats.org/drawingml/2006/table">
            <a:tbl>
              <a:tblPr firstRow="1" bandRow="1">
                <a:tableStyleId>{6E25E649-3F16-4E02-A733-19D2CDBF48F0}</a:tableStyleId>
              </a:tblPr>
              <a:tblGrid>
                <a:gridCol w="7696600">
                  <a:extLst>
                    <a:ext uri="{9D8B030D-6E8A-4147-A177-3AD203B41FA5}">
                      <a16:colId xmlns:a16="http://schemas.microsoft.com/office/drawing/2014/main" val="1383499082"/>
                    </a:ext>
                  </a:extLst>
                </a:gridCol>
                <a:gridCol w="2517083">
                  <a:extLst>
                    <a:ext uri="{9D8B030D-6E8A-4147-A177-3AD203B41FA5}">
                      <a16:colId xmlns:a16="http://schemas.microsoft.com/office/drawing/2014/main" val="357413803"/>
                    </a:ext>
                  </a:extLst>
                </a:gridCol>
              </a:tblGrid>
              <a:tr h="722944">
                <a:tc>
                  <a:txBody>
                    <a:bodyPr/>
                    <a:lstStyle/>
                    <a:p>
                      <a:pPr algn="ctr"/>
                      <a:r>
                        <a:rPr kumimoji="1" lang="ja-JP" altLang="en-US" sz="2800" dirty="0">
                          <a:latin typeface="Meiryo UI" panose="020B0604030504040204" pitchFamily="50" charset="-128"/>
                          <a:ea typeface="Meiryo UI" panose="020B0604030504040204" pitchFamily="50" charset="-128"/>
                        </a:rPr>
                        <a:t>被害種別</a:t>
                      </a:r>
                    </a:p>
                  </a:txBody>
                  <a:tcPr anchor="ctr"/>
                </a:tc>
                <a:tc>
                  <a:txBody>
                    <a:bodyPr/>
                    <a:lstStyle/>
                    <a:p>
                      <a:pPr algn="ctr"/>
                      <a:r>
                        <a:rPr kumimoji="1" lang="ja-JP" altLang="en-US" sz="2800" dirty="0">
                          <a:latin typeface="Meiryo UI" panose="020B0604030504040204" pitchFamily="50" charset="-128"/>
                          <a:ea typeface="Meiryo UI" panose="020B0604030504040204" pitchFamily="50" charset="-128"/>
                        </a:rPr>
                        <a:t>平均被害金額</a:t>
                      </a:r>
                    </a:p>
                  </a:txBody>
                  <a:tcPr anchor="ctr"/>
                </a:tc>
                <a:extLst>
                  <a:ext uri="{0D108BD9-81ED-4DB2-BD59-A6C34878D82A}">
                    <a16:rowId xmlns:a16="http://schemas.microsoft.com/office/drawing/2014/main" val="2804952251"/>
                  </a:ext>
                </a:extLst>
              </a:tr>
              <a:tr h="788665">
                <a:tc>
                  <a:txBody>
                    <a:bodyPr/>
                    <a:lstStyle/>
                    <a:p>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ランサムウェア感染被害</a:t>
                      </a:r>
                    </a:p>
                  </a:txBody>
                  <a:tcPr anchor="ctr"/>
                </a:tc>
                <a:tc>
                  <a:txBody>
                    <a:bodyPr/>
                    <a:lstStyle/>
                    <a:p>
                      <a:r>
                        <a:rPr kumimoji="1" lang="en-US" altLang="ja-JP" sz="3200" dirty="0">
                          <a:solidFill>
                            <a:schemeClr val="tx1">
                              <a:lumMod val="75000"/>
                              <a:lumOff val="25000"/>
                            </a:schemeClr>
                          </a:solidFill>
                          <a:latin typeface="Meiryo UI" panose="020B0604030504040204" pitchFamily="50" charset="-128"/>
                          <a:ea typeface="Meiryo UI" panose="020B0604030504040204" pitchFamily="50" charset="-128"/>
                        </a:rPr>
                        <a:t>2,386</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万円</a:t>
                      </a:r>
                      <a:endParaRPr kumimoji="1" lang="ja-JP" altLang="en-US" sz="32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22703654"/>
                  </a:ext>
                </a:extLst>
              </a:tr>
              <a:tr h="788665">
                <a:tc>
                  <a:txBody>
                    <a:bodyPr/>
                    <a:lstStyle/>
                    <a:p>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エモテット感染被害</a:t>
                      </a:r>
                    </a:p>
                  </a:txBody>
                  <a:tcPr anchor="ctr"/>
                </a:tc>
                <a:tc>
                  <a:txBody>
                    <a:bodyPr/>
                    <a:lstStyle/>
                    <a:p>
                      <a:r>
                        <a:rPr kumimoji="1" lang="en-US" altLang="ja-JP" sz="3200" dirty="0">
                          <a:solidFill>
                            <a:schemeClr val="tx1">
                              <a:lumMod val="75000"/>
                              <a:lumOff val="25000"/>
                            </a:schemeClr>
                          </a:solidFill>
                          <a:latin typeface="Meiryo UI" panose="020B0604030504040204" pitchFamily="50" charset="-128"/>
                          <a:ea typeface="Meiryo UI" panose="020B0604030504040204" pitchFamily="50" charset="-128"/>
                        </a:rPr>
                        <a:t>1,030</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万円</a:t>
                      </a:r>
                      <a:endParaRPr kumimoji="1" lang="ja-JP" altLang="en-US" sz="32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84225671"/>
                  </a:ext>
                </a:extLst>
              </a:tr>
              <a:tr h="788665">
                <a:tc>
                  <a:txBody>
                    <a:bodyPr/>
                    <a:lstStyle/>
                    <a:p>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ウェブサイトからの情報漏えい</a:t>
                      </a:r>
                      <a:r>
                        <a:rPr kumimoji="1" lang="ja-JP" altLang="en-US" sz="1800" dirty="0">
                          <a:solidFill>
                            <a:schemeClr val="tx1">
                              <a:lumMod val="75000"/>
                              <a:lumOff val="25000"/>
                            </a:schemeClr>
                          </a:solidFill>
                          <a:latin typeface="Meiryo UI" panose="020B0604030504040204" pitchFamily="50" charset="-128"/>
                          <a:ea typeface="Meiryo UI" panose="020B0604030504040204" pitchFamily="50" charset="-128"/>
                        </a:rPr>
                        <a:t>（クレジットカードおよび個人情報）</a:t>
                      </a:r>
                      <a:endParaRPr kumimoji="1" lang="ja-JP" altLang="en-US" sz="20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tc>
                  <a:txBody>
                    <a:bodyPr/>
                    <a:lstStyle/>
                    <a:p>
                      <a:r>
                        <a:rPr kumimoji="1" lang="en-US" altLang="ja-JP" sz="3200" dirty="0">
                          <a:solidFill>
                            <a:schemeClr val="tx1">
                              <a:lumMod val="75000"/>
                              <a:lumOff val="25000"/>
                            </a:schemeClr>
                          </a:solidFill>
                          <a:latin typeface="Meiryo UI" panose="020B0604030504040204" pitchFamily="50" charset="-128"/>
                          <a:ea typeface="Meiryo UI" panose="020B0604030504040204" pitchFamily="50" charset="-128"/>
                        </a:rPr>
                        <a:t>3,843</a:t>
                      </a:r>
                      <a:r>
                        <a:rPr kumimoji="1" lang="ja-JP" altLang="en-US" sz="2800" dirty="0">
                          <a:solidFill>
                            <a:schemeClr val="tx1">
                              <a:lumMod val="75000"/>
                              <a:lumOff val="25000"/>
                            </a:schemeClr>
                          </a:solidFill>
                          <a:latin typeface="Meiryo UI" panose="020B0604030504040204" pitchFamily="50" charset="-128"/>
                          <a:ea typeface="Meiryo UI" panose="020B0604030504040204" pitchFamily="50" charset="-128"/>
                        </a:rPr>
                        <a:t>万円</a:t>
                      </a:r>
                      <a:endParaRPr kumimoji="1" lang="ja-JP" altLang="en-US" sz="32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44435920"/>
                  </a:ext>
                </a:extLst>
              </a:tr>
            </a:tbl>
          </a:graphicData>
        </a:graphic>
      </p:graphicFrame>
      <p:sp>
        <p:nvSpPr>
          <p:cNvPr id="3" name="テキスト ボックス 2">
            <a:extLst>
              <a:ext uri="{FF2B5EF4-FFF2-40B4-BE49-F238E27FC236}">
                <a16:creationId xmlns:a16="http://schemas.microsoft.com/office/drawing/2014/main" id="{3EEC63A0-0204-E958-3D77-ED830C00B98E}"/>
              </a:ext>
            </a:extLst>
          </p:cNvPr>
          <p:cNvSpPr txBox="1"/>
          <p:nvPr/>
        </p:nvSpPr>
        <p:spPr>
          <a:xfrm>
            <a:off x="1022092" y="5013738"/>
            <a:ext cx="9302977" cy="1032825"/>
          </a:xfrm>
          <a:prstGeom prst="rect">
            <a:avLst/>
          </a:prstGeom>
          <a:noFill/>
          <a:ln>
            <a:noFill/>
          </a:ln>
        </p:spPr>
        <p:txBody>
          <a:bodyPr wrap="square" rtlCol="0" anchor="ctr">
            <a:noAutofit/>
          </a:bodyPr>
          <a:lstStyle/>
          <a:p>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アンケート調査の回答が少ないこと、</a:t>
            </a:r>
            <a:b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人件費、逸失利益は含まれていないことを勘案するに、</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実際の損失はもっと高額</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と考えられる</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DBF63AB1-DFCE-95BC-70A7-3C73DD630386}"/>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94116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20AB7-865D-0D4F-343B-01C2D6DEC807}"/>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C0ADB7DB-ECE1-403B-B6BA-88C0B1BE2010}"/>
              </a:ext>
            </a:extLst>
          </p:cNvPr>
          <p:cNvSpPr>
            <a:spLocks noGrp="1"/>
          </p:cNvSpPr>
          <p:nvPr>
            <p:ph type="title"/>
          </p:nvPr>
        </p:nvSpPr>
        <p:spPr/>
        <p:txBody>
          <a:bodyPr/>
          <a:lstStyle/>
          <a:p>
            <a:r>
              <a:rPr kumimoji="1" lang="ja-JP" altLang="en-US" b="1" dirty="0"/>
              <a:t>「被害企業インタビュー」</a:t>
            </a:r>
          </a:p>
        </p:txBody>
      </p:sp>
      <p:sp>
        <p:nvSpPr>
          <p:cNvPr id="7" name="サブタイトル 6">
            <a:extLst>
              <a:ext uri="{FF2B5EF4-FFF2-40B4-BE49-F238E27FC236}">
                <a16:creationId xmlns:a16="http://schemas.microsoft.com/office/drawing/2014/main" id="{551134CB-DA64-67FC-379B-E0BFE2767EA3}"/>
              </a:ext>
            </a:extLst>
          </p:cNvPr>
          <p:cNvSpPr>
            <a:spLocks noGrp="1"/>
          </p:cNvSpPr>
          <p:nvPr>
            <p:ph type="subTitle" idx="1"/>
          </p:nvPr>
        </p:nvSpPr>
        <p:spPr>
          <a:xfrm>
            <a:off x="304800" y="3899920"/>
            <a:ext cx="8976852" cy="1655762"/>
          </a:xfrm>
        </p:spPr>
        <p:txBody>
          <a:bodyPr/>
          <a:lstStyle/>
          <a:p>
            <a:r>
              <a:rPr lang="ja-JP" altLang="en-US" dirty="0"/>
              <a:t>リアルな数字</a:t>
            </a:r>
            <a:r>
              <a:rPr lang="en-US" altLang="ja-JP" dirty="0"/>
              <a:t>…</a:t>
            </a:r>
            <a:r>
              <a:rPr lang="ja-JP" altLang="en-US" dirty="0"/>
              <a:t>をお伝えします</a:t>
            </a:r>
            <a:endParaRPr kumimoji="1" lang="ja-JP" altLang="en-US" dirty="0"/>
          </a:p>
        </p:txBody>
      </p:sp>
      <p:sp>
        <p:nvSpPr>
          <p:cNvPr id="2" name="フッター プレースホルダー 4">
            <a:extLst>
              <a:ext uri="{FF2B5EF4-FFF2-40B4-BE49-F238E27FC236}">
                <a16:creationId xmlns:a16="http://schemas.microsoft.com/office/drawing/2014/main" id="{920E3975-0220-666C-DAB7-2B73B7E7E02F}"/>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
        <p:nvSpPr>
          <p:cNvPr id="3" name="フッター プレースホルダー 2">
            <a:extLst>
              <a:ext uri="{FF2B5EF4-FFF2-40B4-BE49-F238E27FC236}">
                <a16:creationId xmlns:a16="http://schemas.microsoft.com/office/drawing/2014/main" id="{19549B49-4CCF-5D45-94FD-09FE688A779E}"/>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3809590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EECD254D-FD53-CF54-F82D-C37E743A6A2C}"/>
              </a:ext>
            </a:extLst>
          </p:cNvPr>
          <p:cNvPicPr>
            <a:picLocks noChangeAspect="1"/>
          </p:cNvPicPr>
          <p:nvPr/>
        </p:nvPicPr>
        <p:blipFill>
          <a:blip r:embed="rId3"/>
          <a:stretch>
            <a:fillRect/>
          </a:stretch>
        </p:blipFill>
        <p:spPr>
          <a:xfrm>
            <a:off x="304800" y="1271587"/>
            <a:ext cx="2103212" cy="3072552"/>
          </a:xfrm>
          <a:prstGeom prst="rect">
            <a:avLst/>
          </a:prstGeom>
          <a:ln>
            <a:noFill/>
          </a:ln>
          <a:effectLst>
            <a:outerShdw blurRad="292100" dist="139700" dir="2700000" algn="tl" rotWithShape="0">
              <a:srgbClr val="333333">
                <a:alpha val="65000"/>
              </a:srgbClr>
            </a:outerShdw>
          </a:effectLst>
        </p:spPr>
      </p:pic>
      <p:sp>
        <p:nvSpPr>
          <p:cNvPr id="4" name="タイトル 3">
            <a:extLst>
              <a:ext uri="{FF2B5EF4-FFF2-40B4-BE49-F238E27FC236}">
                <a16:creationId xmlns:a16="http://schemas.microsoft.com/office/drawing/2014/main" id="{C9535FD1-4C31-9C28-3158-3394A1D90E14}"/>
              </a:ext>
            </a:extLst>
          </p:cNvPr>
          <p:cNvSpPr>
            <a:spLocks noGrp="1"/>
          </p:cNvSpPr>
          <p:nvPr>
            <p:ph type="title"/>
          </p:nvPr>
        </p:nvSpPr>
        <p:spPr/>
        <p:txBody>
          <a:bodyPr/>
          <a:lstStyle/>
          <a:p>
            <a:r>
              <a:rPr lang="ja-JP" altLang="en-US" b="1" dirty="0"/>
              <a:t>インタビュー</a:t>
            </a:r>
            <a:r>
              <a:rPr lang="ja-JP" altLang="en-US" sz="3200" b="1" dirty="0"/>
              <a:t>　～エモテット感染～</a:t>
            </a:r>
            <a:endParaRPr lang="ja-JP" altLang="en-US" b="1" dirty="0"/>
          </a:p>
        </p:txBody>
      </p:sp>
      <p:sp>
        <p:nvSpPr>
          <p:cNvPr id="10" name="テキスト ボックス 9">
            <a:extLst>
              <a:ext uri="{FF2B5EF4-FFF2-40B4-BE49-F238E27FC236}">
                <a16:creationId xmlns:a16="http://schemas.microsoft.com/office/drawing/2014/main" id="{3E1C9886-28F8-488D-75AB-ABE1CA6A0540}"/>
              </a:ext>
            </a:extLst>
          </p:cNvPr>
          <p:cNvSpPr txBox="1"/>
          <p:nvPr/>
        </p:nvSpPr>
        <p:spPr>
          <a:xfrm>
            <a:off x="2772776" y="1298151"/>
            <a:ext cx="9260114" cy="4680346"/>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■事案概要</a:t>
            </a:r>
            <a:br>
              <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エモテットに感染（</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WORD</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ファイルからの感染）</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■時系列</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08907CA7-C3A6-524E-C143-80CBE56E386E}"/>
              </a:ext>
            </a:extLst>
          </p:cNvPr>
          <p:cNvPicPr>
            <a:picLocks noChangeAspect="1"/>
          </p:cNvPicPr>
          <p:nvPr/>
        </p:nvPicPr>
        <p:blipFill>
          <a:blip r:embed="rId4"/>
          <a:stretch>
            <a:fillRect/>
          </a:stretch>
        </p:blipFill>
        <p:spPr>
          <a:xfrm>
            <a:off x="3238500" y="3041005"/>
            <a:ext cx="8429625" cy="3488381"/>
          </a:xfrm>
          <a:prstGeom prst="rect">
            <a:avLst/>
          </a:prstGeom>
        </p:spPr>
      </p:pic>
      <p:sp>
        <p:nvSpPr>
          <p:cNvPr id="2" name="フッター プレースホルダー 4">
            <a:extLst>
              <a:ext uri="{FF2B5EF4-FFF2-40B4-BE49-F238E27FC236}">
                <a16:creationId xmlns:a16="http://schemas.microsoft.com/office/drawing/2014/main" id="{1D8E335D-AD9C-1D01-19FB-E501300B89AA}"/>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4214996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9535FD1-4C31-9C28-3158-3394A1D90E14}"/>
              </a:ext>
            </a:extLst>
          </p:cNvPr>
          <p:cNvSpPr>
            <a:spLocks noGrp="1"/>
          </p:cNvSpPr>
          <p:nvPr>
            <p:ph type="title"/>
          </p:nvPr>
        </p:nvSpPr>
        <p:spPr/>
        <p:txBody>
          <a:bodyPr/>
          <a:lstStyle/>
          <a:p>
            <a:r>
              <a:rPr lang="ja-JP" altLang="en-US" b="1" dirty="0"/>
              <a:t>インタビュー</a:t>
            </a:r>
            <a:r>
              <a:rPr lang="ja-JP" altLang="en-US" sz="3200" b="1" dirty="0"/>
              <a:t>　～エモテット感染（続き）～</a:t>
            </a:r>
            <a:endParaRPr lang="ja-JP" altLang="en-US" b="1" dirty="0"/>
          </a:p>
        </p:txBody>
      </p:sp>
      <p:sp>
        <p:nvSpPr>
          <p:cNvPr id="10" name="テキスト ボックス 9">
            <a:extLst>
              <a:ext uri="{FF2B5EF4-FFF2-40B4-BE49-F238E27FC236}">
                <a16:creationId xmlns:a16="http://schemas.microsoft.com/office/drawing/2014/main" id="{3E1C9886-28F8-488D-75AB-ABE1CA6A0540}"/>
              </a:ext>
            </a:extLst>
          </p:cNvPr>
          <p:cNvSpPr txBox="1"/>
          <p:nvPr/>
        </p:nvSpPr>
        <p:spPr>
          <a:xfrm>
            <a:off x="2772776" y="1298151"/>
            <a:ext cx="9260114" cy="4680346"/>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■被害額</a:t>
            </a:r>
            <a:br>
              <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1,800</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万円（人件費込み）</a:t>
            </a:r>
            <a:endPar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■コメント（レポートの一部抜粋）</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QUO</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カードの配布について、顧問弁護士からは配布不要のコメントも</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あったが、若手社員を中心に「</a:t>
            </a:r>
            <a:r>
              <a:rPr lang="ja-JP" altLang="en-US" sz="24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今の若者は個人情報漏えいに敏感</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との意見もあり、配布に踏みきった。</a:t>
            </a:r>
          </a:p>
          <a:p>
            <a:pPr>
              <a:spcBef>
                <a:spcPts val="180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うちは大丈夫という思いが少なからずあった</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。しかし、被害に遭うと</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b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対応も大変で精神的な苦痛も大きいので、今後はセキュリティ対策の</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b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しっかりしたサービスへの変更ほか、サイバー保険も検討したい。</a:t>
            </a:r>
          </a:p>
          <a:p>
            <a:pPr>
              <a:spcBef>
                <a:spcPts val="1800"/>
              </a:spcBef>
            </a:pP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935729AD-D558-2856-EEEE-C8B43754C0FD}"/>
              </a:ext>
            </a:extLst>
          </p:cNvPr>
          <p:cNvPicPr>
            <a:picLocks noChangeAspect="1"/>
          </p:cNvPicPr>
          <p:nvPr/>
        </p:nvPicPr>
        <p:blipFill>
          <a:blip r:embed="rId3"/>
          <a:stretch>
            <a:fillRect/>
          </a:stretch>
        </p:blipFill>
        <p:spPr>
          <a:xfrm>
            <a:off x="304800" y="1271587"/>
            <a:ext cx="2103212" cy="3072552"/>
          </a:xfrm>
          <a:prstGeom prst="rect">
            <a:avLst/>
          </a:prstGeom>
          <a:ln>
            <a:noFill/>
          </a:ln>
          <a:effectLst>
            <a:outerShdw blurRad="292100" dist="139700" dir="2700000" algn="tl" rotWithShape="0">
              <a:srgbClr val="333333">
                <a:alpha val="65000"/>
              </a:srgbClr>
            </a:outerShdw>
          </a:effectLst>
        </p:spPr>
      </p:pic>
      <p:sp>
        <p:nvSpPr>
          <p:cNvPr id="2" name="フッター プレースホルダー 4">
            <a:extLst>
              <a:ext uri="{FF2B5EF4-FFF2-40B4-BE49-F238E27FC236}">
                <a16:creationId xmlns:a16="http://schemas.microsoft.com/office/drawing/2014/main" id="{9BE0A59F-DFE9-B804-4EA0-333853F09224}"/>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1294189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9535FD1-4C31-9C28-3158-3394A1D90E14}"/>
              </a:ext>
            </a:extLst>
          </p:cNvPr>
          <p:cNvSpPr>
            <a:spLocks noGrp="1"/>
          </p:cNvSpPr>
          <p:nvPr>
            <p:ph type="title"/>
          </p:nvPr>
        </p:nvSpPr>
        <p:spPr/>
        <p:txBody>
          <a:bodyPr/>
          <a:lstStyle/>
          <a:p>
            <a:r>
              <a:rPr lang="ja-JP" altLang="en-US" b="1" dirty="0"/>
              <a:t>インタビュー</a:t>
            </a:r>
            <a:r>
              <a:rPr lang="ja-JP" altLang="en-US" sz="3200" b="1" dirty="0"/>
              <a:t>　～</a:t>
            </a:r>
            <a:r>
              <a:rPr lang="ja-JP" altLang="en-US" sz="3200" dirty="0"/>
              <a:t>ランサムウェア</a:t>
            </a:r>
            <a:r>
              <a:rPr lang="ja-JP" altLang="en-US" sz="3200" b="1" dirty="0"/>
              <a:t>感染～</a:t>
            </a:r>
            <a:endParaRPr lang="ja-JP" altLang="en-US" b="1" dirty="0"/>
          </a:p>
        </p:txBody>
      </p:sp>
      <p:sp>
        <p:nvSpPr>
          <p:cNvPr id="10" name="テキスト ボックス 9">
            <a:extLst>
              <a:ext uri="{FF2B5EF4-FFF2-40B4-BE49-F238E27FC236}">
                <a16:creationId xmlns:a16="http://schemas.microsoft.com/office/drawing/2014/main" id="{3E1C9886-28F8-488D-75AB-ABE1CA6A0540}"/>
              </a:ext>
            </a:extLst>
          </p:cNvPr>
          <p:cNvSpPr txBox="1"/>
          <p:nvPr/>
        </p:nvSpPr>
        <p:spPr>
          <a:xfrm>
            <a:off x="2772776" y="1298151"/>
            <a:ext cx="9260114" cy="4680346"/>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■事案概要</a:t>
            </a:r>
            <a:br>
              <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3200" dirty="0">
                <a:solidFill>
                  <a:schemeClr val="tx1">
                    <a:lumMod val="75000"/>
                    <a:lumOff val="25000"/>
                  </a:schemeClr>
                </a:solidFill>
                <a:latin typeface="Meiryo UI" panose="020B0604030504040204" pitchFamily="50" charset="-128"/>
                <a:ea typeface="Meiryo UI" panose="020B0604030504040204" pitchFamily="50" charset="-128"/>
              </a:rPr>
              <a:t>VPN</a:t>
            </a: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機器からランサムウェアに感染</a:t>
            </a:r>
            <a:endParaRPr lang="en-US" altLang="ja-JP" sz="32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■時系列</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501D97D-66AE-D719-3E33-1EF665485FE2}"/>
              </a:ext>
            </a:extLst>
          </p:cNvPr>
          <p:cNvPicPr>
            <a:picLocks noChangeAspect="1"/>
          </p:cNvPicPr>
          <p:nvPr/>
        </p:nvPicPr>
        <p:blipFill>
          <a:blip r:embed="rId3"/>
          <a:stretch>
            <a:fillRect/>
          </a:stretch>
        </p:blipFill>
        <p:spPr>
          <a:xfrm>
            <a:off x="304799" y="1298151"/>
            <a:ext cx="2064105" cy="3045988"/>
          </a:xfrm>
          <a:prstGeom prst="rect">
            <a:avLst/>
          </a:prstGeom>
          <a:ln>
            <a:noFill/>
          </a:ln>
          <a:effectLst>
            <a:outerShdw blurRad="292100" dist="139700" dir="2700000" algn="tl" rotWithShape="0">
              <a:srgbClr val="333333">
                <a:alpha val="65000"/>
              </a:srgbClr>
            </a:outerShdw>
          </a:effectLst>
        </p:spPr>
      </p:pic>
      <p:pic>
        <p:nvPicPr>
          <p:cNvPr id="7" name="図 6">
            <a:extLst>
              <a:ext uri="{FF2B5EF4-FFF2-40B4-BE49-F238E27FC236}">
                <a16:creationId xmlns:a16="http://schemas.microsoft.com/office/drawing/2014/main" id="{C2A19AA1-2F79-ADCE-F005-ED280BA55C10}"/>
              </a:ext>
            </a:extLst>
          </p:cNvPr>
          <p:cNvPicPr>
            <a:picLocks noChangeAspect="1"/>
          </p:cNvPicPr>
          <p:nvPr/>
        </p:nvPicPr>
        <p:blipFill>
          <a:blip r:embed="rId4"/>
          <a:stretch>
            <a:fillRect/>
          </a:stretch>
        </p:blipFill>
        <p:spPr>
          <a:xfrm>
            <a:off x="3133724" y="3140612"/>
            <a:ext cx="8535685" cy="3456600"/>
          </a:xfrm>
          <a:prstGeom prst="rect">
            <a:avLst/>
          </a:prstGeom>
        </p:spPr>
      </p:pic>
      <p:sp>
        <p:nvSpPr>
          <p:cNvPr id="5" name="フッター プレースホルダー 4">
            <a:extLst>
              <a:ext uri="{FF2B5EF4-FFF2-40B4-BE49-F238E27FC236}">
                <a16:creationId xmlns:a16="http://schemas.microsoft.com/office/drawing/2014/main" id="{38A8A5D6-30A0-272A-3A3E-96DF0858198D}"/>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4072336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9535FD1-4C31-9C28-3158-3394A1D90E14}"/>
              </a:ext>
            </a:extLst>
          </p:cNvPr>
          <p:cNvSpPr>
            <a:spLocks noGrp="1"/>
          </p:cNvSpPr>
          <p:nvPr>
            <p:ph type="title"/>
          </p:nvPr>
        </p:nvSpPr>
        <p:spPr/>
        <p:txBody>
          <a:bodyPr/>
          <a:lstStyle/>
          <a:p>
            <a:r>
              <a:rPr lang="ja-JP" altLang="en-US" b="1" dirty="0"/>
              <a:t>インタビュー</a:t>
            </a:r>
            <a:r>
              <a:rPr lang="ja-JP" altLang="en-US" sz="3200" b="1" dirty="0"/>
              <a:t>　～ランサムウェア感染（続き）～</a:t>
            </a:r>
            <a:endParaRPr lang="ja-JP" altLang="en-US" b="1" dirty="0"/>
          </a:p>
        </p:txBody>
      </p:sp>
      <p:sp>
        <p:nvSpPr>
          <p:cNvPr id="10" name="テキスト ボックス 9">
            <a:extLst>
              <a:ext uri="{FF2B5EF4-FFF2-40B4-BE49-F238E27FC236}">
                <a16:creationId xmlns:a16="http://schemas.microsoft.com/office/drawing/2014/main" id="{3E1C9886-28F8-488D-75AB-ABE1CA6A0540}"/>
              </a:ext>
            </a:extLst>
          </p:cNvPr>
          <p:cNvSpPr txBox="1"/>
          <p:nvPr/>
        </p:nvSpPr>
        <p:spPr>
          <a:xfrm>
            <a:off x="2772776" y="1298151"/>
            <a:ext cx="9260114" cy="4680346"/>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■被害額</a:t>
            </a:r>
            <a:br>
              <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200" dirty="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1.24</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億＋人件費（</a:t>
            </a:r>
            <a:r>
              <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1,000</a:t>
            </a:r>
            <a:r>
              <a:rPr lang="ja-JP" altLang="en-US"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万強）＋利益喪失</a:t>
            </a:r>
            <a:endParaRPr lang="en-US" altLang="ja-JP" sz="3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■コメント（レポートの一部抜粋）</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なるべくしてなった（経営層にイイタイ</a:t>
            </a:r>
            <a:r>
              <a:rPr lang="en-US" altLang="ja-JP" sz="24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4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「他人事と捉えていた。まさか自社が被害に遭うとは」</a:t>
            </a:r>
          </a:p>
          <a:p>
            <a:pPr>
              <a:spcBef>
                <a:spcPts val="180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情報セキュリティの指揮官がおらず</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、インシデント発生時に</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何から手を付ければいいかわからなかった。</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○実は</a:t>
            </a:r>
            <a:r>
              <a:rPr lang="en-US" altLang="ja-JP" sz="24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VPN</a:t>
            </a:r>
            <a:r>
              <a:rPr lang="ja-JP" altLang="en-US" sz="24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機器の保守サービスを途中解約</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してしまったことに起因</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○セキュリティ対策の強化を図っているが、</a:t>
            </a:r>
            <a:br>
              <a:rPr lang="en-US" altLang="ja-JP" sz="24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　　 今後、</a:t>
            </a:r>
            <a:r>
              <a:rPr lang="en-US" altLang="ja-JP" sz="24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EDR</a:t>
            </a:r>
            <a:r>
              <a:rPr lang="ja-JP" altLang="en-US" sz="24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だけでは防げないであろうことも認識</a:t>
            </a: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している。</a:t>
            </a:r>
          </a:p>
          <a:p>
            <a:pPr>
              <a:spcBef>
                <a:spcPts val="1800"/>
              </a:spcBef>
            </a:pP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　</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1800"/>
              </a:spcBef>
            </a:pP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670834F6-5374-1E83-EB12-57E109548A8F}"/>
              </a:ext>
            </a:extLst>
          </p:cNvPr>
          <p:cNvPicPr>
            <a:picLocks noChangeAspect="1"/>
          </p:cNvPicPr>
          <p:nvPr/>
        </p:nvPicPr>
        <p:blipFill>
          <a:blip r:embed="rId3"/>
          <a:stretch>
            <a:fillRect/>
          </a:stretch>
        </p:blipFill>
        <p:spPr>
          <a:xfrm>
            <a:off x="304799" y="1298151"/>
            <a:ext cx="2064105" cy="3045988"/>
          </a:xfrm>
          <a:prstGeom prst="rect">
            <a:avLst/>
          </a:prstGeom>
          <a:ln>
            <a:noFill/>
          </a:ln>
          <a:effectLst>
            <a:outerShdw blurRad="292100" dist="139700" dir="2700000" algn="tl" rotWithShape="0">
              <a:srgbClr val="333333">
                <a:alpha val="65000"/>
              </a:srgbClr>
            </a:outerShdw>
          </a:effectLst>
        </p:spPr>
      </p:pic>
      <p:sp>
        <p:nvSpPr>
          <p:cNvPr id="3" name="フッター プレースホルダー 4">
            <a:extLst>
              <a:ext uri="{FF2B5EF4-FFF2-40B4-BE49-F238E27FC236}">
                <a16:creationId xmlns:a16="http://schemas.microsoft.com/office/drawing/2014/main" id="{5A93496E-1C50-2F42-58DF-0B77C95B03B8}"/>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3700425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はじめに：レポートについて</a:t>
            </a:r>
            <a:endParaRPr kumimoji="1" lang="ja-JP" altLang="en-US" b="1" dirty="0"/>
          </a:p>
        </p:txBody>
      </p:sp>
      <p:sp>
        <p:nvSpPr>
          <p:cNvPr id="6" name="テキスト ボックス 5">
            <a:extLst>
              <a:ext uri="{FF2B5EF4-FFF2-40B4-BE49-F238E27FC236}">
                <a16:creationId xmlns:a16="http://schemas.microsoft.com/office/drawing/2014/main" id="{E2F9B34C-9AED-5CE8-530D-7F490CB8540B}"/>
              </a:ext>
            </a:extLst>
          </p:cNvPr>
          <p:cNvSpPr txBox="1"/>
          <p:nvPr/>
        </p:nvSpPr>
        <p:spPr>
          <a:xfrm>
            <a:off x="3225914" y="1214907"/>
            <a:ext cx="8899651" cy="4680346"/>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600"/>
              </a:spcBef>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「インシデント損害額調査レポート」</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600"/>
              </a:spcBef>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t>JNSA</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（日本ネットワークセキュリティ協会）という、セキュリティベンダの業界団体が</a:t>
            </a:r>
            <a:b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まとめている、インシデントが発生した場合の</a:t>
            </a:r>
            <a:r>
              <a:rPr lang="ja-JP" altLang="en-US" sz="20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損害額</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をまとめたレポート　</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600"/>
              </a:spcBef>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◇「本紙」「別紙」の</a:t>
            </a:r>
            <a:r>
              <a:rPr lang="en-US" altLang="ja-JP" sz="20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lang="ja-JP" altLang="en-US" sz="20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部構成</a:t>
            </a:r>
            <a:br>
              <a:rPr lang="en-US" altLang="ja-JP" sz="2000" dirty="0">
                <a:solidFill>
                  <a:schemeClr val="tx1">
                    <a:lumMod val="75000"/>
                    <a:lumOff val="25000"/>
                  </a:schemeClr>
                </a:solidFill>
                <a:latin typeface="Meiryo UI" panose="020B0604030504040204" pitchFamily="50" charset="-128"/>
                <a:ea typeface="Meiryo UI" panose="020B0604030504040204" pitchFamily="50" charset="-128"/>
              </a:rPr>
            </a:b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600"/>
              </a:spcBef>
            </a:pP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600"/>
              </a:spcBef>
            </a:pP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600"/>
              </a:spcBef>
            </a:pP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600"/>
              </a:spcBef>
            </a:pP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600"/>
              </a:spcBef>
            </a:pP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600"/>
              </a:spcBef>
            </a:pP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endParaRPr>
          </a:p>
          <a:p>
            <a:pPr>
              <a:spcBef>
                <a:spcPts val="600"/>
              </a:spcBef>
            </a:pP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rPr>
              <a:t>◇検索サイトにて「インシデント損害額」で検索をかけると出てきます</a:t>
            </a:r>
            <a:endParaRPr lang="en-US" altLang="ja-JP" sz="20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B4574195-6481-2F3A-C9A5-F4C4C3AB4B74}"/>
              </a:ext>
            </a:extLst>
          </p:cNvPr>
          <p:cNvGrpSpPr/>
          <p:nvPr/>
        </p:nvGrpSpPr>
        <p:grpSpPr>
          <a:xfrm>
            <a:off x="334437" y="1545302"/>
            <a:ext cx="2406926" cy="4615091"/>
            <a:chOff x="334437" y="1545302"/>
            <a:chExt cx="2795625" cy="5360391"/>
          </a:xfrm>
        </p:grpSpPr>
        <p:pic>
          <p:nvPicPr>
            <p:cNvPr id="8" name="図 7">
              <a:extLst>
                <a:ext uri="{FF2B5EF4-FFF2-40B4-BE49-F238E27FC236}">
                  <a16:creationId xmlns:a16="http://schemas.microsoft.com/office/drawing/2014/main" id="{20E02D31-8A81-CEE4-6E7C-8450E857C8E4}"/>
                </a:ext>
              </a:extLst>
            </p:cNvPr>
            <p:cNvPicPr>
              <a:picLocks noChangeAspect="1"/>
            </p:cNvPicPr>
            <p:nvPr/>
          </p:nvPicPr>
          <p:blipFill>
            <a:blip r:embed="rId3"/>
            <a:stretch>
              <a:fillRect/>
            </a:stretch>
          </p:blipFill>
          <p:spPr>
            <a:xfrm>
              <a:off x="334437" y="1545302"/>
              <a:ext cx="1956052" cy="2778340"/>
            </a:xfrm>
            <a:prstGeom prst="rect">
              <a:avLst/>
            </a:prstGeom>
            <a:ln>
              <a:noFill/>
            </a:ln>
            <a:effectLst>
              <a:outerShdw blurRad="292100" dist="139700" dir="2700000" algn="tl" rotWithShape="0">
                <a:srgbClr val="333333">
                  <a:alpha val="65000"/>
                </a:srgbClr>
              </a:outerShdw>
            </a:effectLst>
          </p:spPr>
        </p:pic>
        <p:pic>
          <p:nvPicPr>
            <p:cNvPr id="10" name="図 9">
              <a:extLst>
                <a:ext uri="{FF2B5EF4-FFF2-40B4-BE49-F238E27FC236}">
                  <a16:creationId xmlns:a16="http://schemas.microsoft.com/office/drawing/2014/main" id="{B5A93160-2E62-A624-E5AC-B1DA64C87FBA}"/>
                </a:ext>
              </a:extLst>
            </p:cNvPr>
            <p:cNvPicPr>
              <a:picLocks noChangeAspect="1"/>
            </p:cNvPicPr>
            <p:nvPr/>
          </p:nvPicPr>
          <p:blipFill>
            <a:blip r:embed="rId4"/>
            <a:stretch>
              <a:fillRect/>
            </a:stretch>
          </p:blipFill>
          <p:spPr>
            <a:xfrm>
              <a:off x="1152397" y="4062798"/>
              <a:ext cx="1977665" cy="2842895"/>
            </a:xfrm>
            <a:prstGeom prst="rect">
              <a:avLst/>
            </a:prstGeom>
          </p:spPr>
        </p:pic>
      </p:grpSp>
      <p:grpSp>
        <p:nvGrpSpPr>
          <p:cNvPr id="14" name="グループ化 13">
            <a:extLst>
              <a:ext uri="{FF2B5EF4-FFF2-40B4-BE49-F238E27FC236}">
                <a16:creationId xmlns:a16="http://schemas.microsoft.com/office/drawing/2014/main" id="{403F9B24-DFA1-FB83-C786-7ABFAF160433}"/>
              </a:ext>
            </a:extLst>
          </p:cNvPr>
          <p:cNvGrpSpPr/>
          <p:nvPr/>
        </p:nvGrpSpPr>
        <p:grpSpPr>
          <a:xfrm>
            <a:off x="3536535" y="2893238"/>
            <a:ext cx="905818" cy="2309826"/>
            <a:chOff x="3756336" y="3156532"/>
            <a:chExt cx="1214908" cy="1401558"/>
          </a:xfrm>
        </p:grpSpPr>
        <p:sp>
          <p:nvSpPr>
            <p:cNvPr id="12" name="テキスト ボックス 11">
              <a:extLst>
                <a:ext uri="{FF2B5EF4-FFF2-40B4-BE49-F238E27FC236}">
                  <a16:creationId xmlns:a16="http://schemas.microsoft.com/office/drawing/2014/main" id="{E7212BAF-3402-E2F3-2EC5-882D92A3405E}"/>
                </a:ext>
              </a:extLst>
            </p:cNvPr>
            <p:cNvSpPr txBox="1"/>
            <p:nvPr/>
          </p:nvSpPr>
          <p:spPr>
            <a:xfrm>
              <a:off x="3756337" y="3156532"/>
              <a:ext cx="1214907" cy="672786"/>
            </a:xfrm>
            <a:prstGeom prst="rect">
              <a:avLst/>
            </a:prstGeom>
            <a:solidFill>
              <a:schemeClr val="accent6">
                <a:lumMod val="20000"/>
                <a:lumOff val="80000"/>
              </a:schemeClr>
            </a:solidFill>
            <a:ln>
              <a:noFill/>
            </a:ln>
          </p:spPr>
          <p:txBody>
            <a:bodyPr wrap="square" rtlCol="0" anchor="ctr">
              <a:noAutofit/>
            </a:bodyPr>
            <a:lstStyle/>
            <a:p>
              <a:pPr algn="ctr"/>
              <a:r>
                <a:rPr kumimoji="1" lang="ja-JP" altLang="en-US" sz="2200" b="1" dirty="0">
                  <a:solidFill>
                    <a:schemeClr val="tx1">
                      <a:lumMod val="75000"/>
                      <a:lumOff val="25000"/>
                    </a:schemeClr>
                  </a:solidFill>
                  <a:latin typeface="Meiryo UI" panose="020B0604030504040204" pitchFamily="50" charset="-128"/>
                  <a:ea typeface="Meiryo UI" panose="020B0604030504040204" pitchFamily="50" charset="-128"/>
                </a:rPr>
                <a:t>本紙</a:t>
              </a:r>
            </a:p>
          </p:txBody>
        </p:sp>
        <p:sp>
          <p:nvSpPr>
            <p:cNvPr id="13" name="テキスト ボックス 12">
              <a:extLst>
                <a:ext uri="{FF2B5EF4-FFF2-40B4-BE49-F238E27FC236}">
                  <a16:creationId xmlns:a16="http://schemas.microsoft.com/office/drawing/2014/main" id="{63827BAB-8776-23A6-94ED-8BFD38E031B8}"/>
                </a:ext>
              </a:extLst>
            </p:cNvPr>
            <p:cNvSpPr txBox="1"/>
            <p:nvPr/>
          </p:nvSpPr>
          <p:spPr>
            <a:xfrm>
              <a:off x="3756336" y="3885304"/>
              <a:ext cx="1214907" cy="672786"/>
            </a:xfrm>
            <a:prstGeom prst="rect">
              <a:avLst/>
            </a:prstGeom>
            <a:solidFill>
              <a:schemeClr val="accent5">
                <a:lumMod val="20000"/>
                <a:lumOff val="80000"/>
              </a:schemeClr>
            </a:solidFill>
            <a:ln>
              <a:noFill/>
            </a:ln>
          </p:spPr>
          <p:txBody>
            <a:bodyPr wrap="square" rtlCol="0" anchor="ctr">
              <a:noAutofit/>
            </a:bodyPr>
            <a:lstStyle/>
            <a:p>
              <a:pPr algn="ctr"/>
              <a:r>
                <a:rPr lang="ja-JP" altLang="en-US" sz="2200" b="1" dirty="0">
                  <a:solidFill>
                    <a:schemeClr val="tx1">
                      <a:lumMod val="75000"/>
                      <a:lumOff val="25000"/>
                    </a:schemeClr>
                  </a:solidFill>
                  <a:latin typeface="Meiryo UI" panose="020B0604030504040204" pitchFamily="50" charset="-128"/>
                  <a:ea typeface="Meiryo UI" panose="020B0604030504040204" pitchFamily="50" charset="-128"/>
                </a:rPr>
                <a:t>別</a:t>
              </a:r>
              <a:r>
                <a:rPr kumimoji="1" lang="ja-JP" altLang="en-US" sz="2200" b="1" dirty="0">
                  <a:solidFill>
                    <a:schemeClr val="tx1">
                      <a:lumMod val="75000"/>
                      <a:lumOff val="25000"/>
                    </a:schemeClr>
                  </a:solidFill>
                  <a:latin typeface="Meiryo UI" panose="020B0604030504040204" pitchFamily="50" charset="-128"/>
                  <a:ea typeface="Meiryo UI" panose="020B0604030504040204" pitchFamily="50" charset="-128"/>
                </a:rPr>
                <a:t>紙</a:t>
              </a:r>
            </a:p>
          </p:txBody>
        </p:sp>
      </p:grpSp>
      <p:grpSp>
        <p:nvGrpSpPr>
          <p:cNvPr id="15" name="グループ化 14">
            <a:extLst>
              <a:ext uri="{FF2B5EF4-FFF2-40B4-BE49-F238E27FC236}">
                <a16:creationId xmlns:a16="http://schemas.microsoft.com/office/drawing/2014/main" id="{E77C3560-8D93-AE0F-ECFC-BAB4AE28F202}"/>
              </a:ext>
            </a:extLst>
          </p:cNvPr>
          <p:cNvGrpSpPr/>
          <p:nvPr/>
        </p:nvGrpSpPr>
        <p:grpSpPr>
          <a:xfrm>
            <a:off x="4511041" y="2893238"/>
            <a:ext cx="7199288" cy="2309826"/>
            <a:chOff x="3756336" y="3156532"/>
            <a:chExt cx="1214908" cy="1401558"/>
          </a:xfrm>
        </p:grpSpPr>
        <p:sp>
          <p:nvSpPr>
            <p:cNvPr id="16" name="テキスト ボックス 15">
              <a:extLst>
                <a:ext uri="{FF2B5EF4-FFF2-40B4-BE49-F238E27FC236}">
                  <a16:creationId xmlns:a16="http://schemas.microsoft.com/office/drawing/2014/main" id="{1FD098E0-B6E7-68C6-707F-58748122F1A3}"/>
                </a:ext>
              </a:extLst>
            </p:cNvPr>
            <p:cNvSpPr txBox="1"/>
            <p:nvPr/>
          </p:nvSpPr>
          <p:spPr>
            <a:xfrm>
              <a:off x="3756337" y="3156532"/>
              <a:ext cx="1214907" cy="672786"/>
            </a:xfrm>
            <a:prstGeom prst="rect">
              <a:avLst/>
            </a:prstGeom>
            <a:solidFill>
              <a:schemeClr val="accent6">
                <a:lumMod val="20000"/>
                <a:lumOff val="80000"/>
              </a:schemeClr>
            </a:solidFill>
            <a:ln>
              <a:noFill/>
            </a:ln>
          </p:spPr>
          <p:txBody>
            <a:bodyPr wrap="square" rtlCol="0" anchor="ctr">
              <a:noAutofit/>
            </a:bodyPr>
            <a:lstStyle/>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rPr>
                <a:t>インシデント対応にかかる</a:t>
              </a:r>
              <a:r>
                <a:rPr lang="ja-JP" altLang="en-US" sz="2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アウトソーシング先へのヒアリング</a:t>
              </a:r>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rPr>
                <a:t>を</a:t>
              </a:r>
              <a:br>
                <a:rPr lang="en-US" altLang="ja-JP" sz="22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rPr>
                <a:t>中心とした調査</a:t>
              </a:r>
              <a:endParaRPr kumimoji="1" lang="ja-JP" altLang="en-US" sz="22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70CD7ED-5EA1-47C0-3AEE-342BD4ED5907}"/>
                </a:ext>
              </a:extLst>
            </p:cNvPr>
            <p:cNvSpPr txBox="1"/>
            <p:nvPr/>
          </p:nvSpPr>
          <p:spPr>
            <a:xfrm>
              <a:off x="3756336" y="3885304"/>
              <a:ext cx="1214907" cy="672786"/>
            </a:xfrm>
            <a:prstGeom prst="rect">
              <a:avLst/>
            </a:prstGeom>
            <a:solidFill>
              <a:schemeClr val="accent5">
                <a:lumMod val="20000"/>
                <a:lumOff val="80000"/>
              </a:schemeClr>
            </a:solidFill>
            <a:ln>
              <a:noFill/>
            </a:ln>
          </p:spPr>
          <p:txBody>
            <a:bodyPr wrap="square" rtlCol="0" anchor="ctr">
              <a:noAutofit/>
            </a:bodyPr>
            <a:lstStyle/>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rPr>
                <a:t>公表・報道のあった被害</a:t>
              </a:r>
              <a:r>
                <a:rPr kumimoji="1" lang="ja-JP" altLang="en-US" sz="2200" dirty="0">
                  <a:solidFill>
                    <a:schemeClr val="tx1">
                      <a:lumMod val="75000"/>
                      <a:lumOff val="25000"/>
                    </a:schemeClr>
                  </a:solidFill>
                  <a:latin typeface="Meiryo UI" panose="020B0604030504040204" pitchFamily="50" charset="-128"/>
                  <a:ea typeface="Meiryo UI" panose="020B0604030504040204" pitchFamily="50" charset="-128"/>
                </a:rPr>
                <a:t>組織をリストアップ</a:t>
              </a:r>
              <a:br>
                <a:rPr kumimoji="1" lang="en-US" altLang="ja-JP" sz="220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2200" dirty="0">
                  <a:solidFill>
                    <a:schemeClr val="tx1">
                      <a:lumMod val="75000"/>
                      <a:lumOff val="25000"/>
                    </a:schemeClr>
                  </a:solidFill>
                  <a:latin typeface="Meiryo UI" panose="020B0604030504040204" pitchFamily="50" charset="-128"/>
                  <a:ea typeface="Meiryo UI" panose="020B0604030504040204" pitchFamily="50" charset="-128"/>
                </a:rPr>
                <a:t>これら</a:t>
              </a:r>
              <a:r>
                <a:rPr lang="ja-JP" altLang="en-US" sz="22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被害組織に対するアンケート</a:t>
              </a:r>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rPr>
                <a:t>による調査</a:t>
              </a:r>
              <a:endParaRPr lang="en-US" altLang="ja-JP" sz="22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rPr>
                <a:t>一部の組織には、</a:t>
              </a:r>
              <a:r>
                <a:rPr kumimoji="1" lang="ja-JP" altLang="en-US" sz="2200" dirty="0">
                  <a:solidFill>
                    <a:schemeClr val="tx1">
                      <a:lumMod val="75000"/>
                      <a:lumOff val="25000"/>
                    </a:schemeClr>
                  </a:solidFill>
                  <a:latin typeface="Meiryo UI" panose="020B0604030504040204" pitchFamily="50" charset="-128"/>
                  <a:ea typeface="Meiryo UI" panose="020B0604030504040204" pitchFamily="50" charset="-128"/>
                </a:rPr>
                <a:t>直接ヒアリング（インタビュー）も実施</a:t>
              </a:r>
            </a:p>
          </p:txBody>
        </p:sp>
      </p:grpSp>
      <p:grpSp>
        <p:nvGrpSpPr>
          <p:cNvPr id="19" name="グループ化 18"/>
          <p:cNvGrpSpPr/>
          <p:nvPr/>
        </p:nvGrpSpPr>
        <p:grpSpPr>
          <a:xfrm>
            <a:off x="5915875" y="5876815"/>
            <a:ext cx="5671288" cy="466253"/>
            <a:chOff x="5879976" y="5805264"/>
            <a:chExt cx="5671288" cy="466253"/>
          </a:xfrm>
        </p:grpSpPr>
        <p:sp>
          <p:nvSpPr>
            <p:cNvPr id="20" name="正方形/長方形 19"/>
            <p:cNvSpPr/>
            <p:nvPr/>
          </p:nvSpPr>
          <p:spPr bwMode="auto">
            <a:xfrm>
              <a:off x="5879976" y="5805264"/>
              <a:ext cx="5454782" cy="466253"/>
            </a:xfrm>
            <a:prstGeom prst="rect">
              <a:avLst/>
            </a:prstGeom>
            <a:solidFill>
              <a:srgbClr val="6A6D94"/>
            </a:solidFill>
            <a:ln w="44450" cap="flat" cmpd="sng" algn="ctr">
              <a:noFill/>
              <a:prstDash val="solid"/>
              <a:round/>
              <a:headEnd type="none" w="med" len="med"/>
              <a:tailEnd type="none" w="med" len="med"/>
            </a:ln>
            <a:effectLst/>
          </p:spPr>
          <p:txBody>
            <a:bodyPr vert="horz" wrap="square" lIns="90000" tIns="90000" rIns="90000" bIns="90000" numCol="1" rtlCol="0" anchor="ctr" anchorCtr="0" compatLnSpc="1">
              <a:prstTxWarp prst="textNoShape">
                <a:avLst/>
              </a:prstTxWarp>
            </a:bodyPr>
            <a:lstStyle/>
            <a:p>
              <a:pPr algn="ctr"/>
              <a:endParaRPr kumimoji="1" lang="ja-JP" altLang="en-US"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951984" y="5856440"/>
              <a:ext cx="4211773" cy="369332"/>
            </a:xfrm>
            <a:prstGeom prst="rect">
              <a:avLst/>
            </a:prstGeom>
            <a:solidFill>
              <a:schemeClr val="bg1"/>
            </a:solidFill>
          </p:spPr>
          <p:txBody>
            <a:bodyPr wrap="square" rtlCol="0">
              <a:spAutoFit/>
            </a:bodyPr>
            <a:lstStyle/>
            <a:p>
              <a:r>
                <a:rPr lang="ja-JP" altLang="en-US" dirty="0">
                  <a:solidFill>
                    <a:srgbClr val="3E4057"/>
                  </a:solidFill>
                  <a:latin typeface="Meiryo UI" panose="020B0604030504040204" pitchFamily="50" charset="-128"/>
                  <a:ea typeface="Meiryo UI" panose="020B0604030504040204" pitchFamily="50" charset="-128"/>
                </a:rPr>
                <a:t>インシデント損害額</a:t>
              </a:r>
              <a:endParaRPr kumimoji="1" lang="ja-JP" altLang="en-US" dirty="0">
                <a:solidFill>
                  <a:srgbClr val="3E4057"/>
                </a:solidFill>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0253124" y="5856440"/>
              <a:ext cx="1298140" cy="369332"/>
            </a:xfrm>
            <a:prstGeom prst="rect">
              <a:avLst/>
            </a:prstGeom>
            <a:noFill/>
          </p:spPr>
          <p:txBody>
            <a:bodyPr wrap="square" rtlCol="0">
              <a:spAutoFit/>
            </a:bodyPr>
            <a:lstStyle/>
            <a:p>
              <a:r>
                <a:rPr kumimoji="1" lang="en-US" altLang="ja-JP" dirty="0">
                  <a:solidFill>
                    <a:schemeClr val="bg1"/>
                  </a:solidFill>
                  <a:latin typeface="Meiryo UI" panose="020B0604030504040204" pitchFamily="50" charset="-128"/>
                  <a:ea typeface="Meiryo UI" panose="020B0604030504040204" pitchFamily="50" charset="-128"/>
                </a:rPr>
                <a:t>Search</a:t>
              </a:r>
              <a:endParaRPr kumimoji="1" lang="ja-JP" altLang="en-US" dirty="0">
                <a:solidFill>
                  <a:schemeClr val="bg1"/>
                </a:solidFill>
                <a:latin typeface="Meiryo UI" panose="020B0604030504040204" pitchFamily="50" charset="-128"/>
                <a:ea typeface="Meiryo UI" panose="020B0604030504040204" pitchFamily="50" charset="-128"/>
              </a:endParaRPr>
            </a:p>
          </p:txBody>
        </p:sp>
      </p:grpSp>
      <p:sp>
        <p:nvSpPr>
          <p:cNvPr id="3" name="フッター プレースホルダー 4">
            <a:extLst>
              <a:ext uri="{FF2B5EF4-FFF2-40B4-BE49-F238E27FC236}">
                <a16:creationId xmlns:a16="http://schemas.microsoft.com/office/drawing/2014/main" id="{47E1DCF0-E785-0093-B379-78868DB3B2CE}"/>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1317586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0B96D66-73FB-7F18-8A26-1C513B1D685B}"/>
              </a:ext>
            </a:extLst>
          </p:cNvPr>
          <p:cNvSpPr txBox="1"/>
          <p:nvPr/>
        </p:nvSpPr>
        <p:spPr>
          <a:xfrm>
            <a:off x="0" y="53651"/>
            <a:ext cx="12192000" cy="3816255"/>
          </a:xfrm>
          <a:prstGeom prst="rect">
            <a:avLst/>
          </a:prstGeom>
          <a:noFill/>
          <a:ln>
            <a:noFill/>
          </a:ln>
        </p:spPr>
        <p:txBody>
          <a:bodyPr wrap="square" rtlCol="0" anchor="ctr">
            <a:noAutofit/>
          </a:bodyPr>
          <a:lstStyle/>
          <a:p>
            <a:pPr algn="ctr"/>
            <a:r>
              <a:rPr lang="ja-JP" altLang="en-US" sz="4000" dirty="0">
                <a:solidFill>
                  <a:schemeClr val="tx1">
                    <a:lumMod val="75000"/>
                    <a:lumOff val="25000"/>
                  </a:schemeClr>
                </a:solidFill>
                <a:latin typeface="Meiryo UI" panose="020B0604030504040204" pitchFamily="50" charset="-128"/>
                <a:ea typeface="Meiryo UI" panose="020B0604030504040204" pitchFamily="50" charset="-128"/>
              </a:rPr>
              <a:t>リアルをみても</a:t>
            </a:r>
            <a:endParaRPr lang="en-US" altLang="ja-JP" sz="40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8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「お金がかかる」</a:t>
            </a:r>
            <a:br>
              <a:rPr lang="en-US" altLang="ja-JP" sz="8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4000" dirty="0">
                <a:solidFill>
                  <a:schemeClr val="tx1">
                    <a:lumMod val="75000"/>
                    <a:lumOff val="25000"/>
                  </a:schemeClr>
                </a:solidFill>
                <a:latin typeface="Meiryo UI" panose="020B0604030504040204" pitchFamily="50" charset="-128"/>
                <a:ea typeface="Meiryo UI" panose="020B0604030504040204" pitchFamily="50" charset="-128"/>
              </a:rPr>
              <a:t>ことがわかります・・・</a:t>
            </a:r>
            <a:br>
              <a:rPr lang="en-US" altLang="ja-JP" sz="40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4000" dirty="0">
                <a:solidFill>
                  <a:schemeClr val="tx1">
                    <a:lumMod val="75000"/>
                    <a:lumOff val="25000"/>
                  </a:schemeClr>
                </a:solidFill>
                <a:latin typeface="Meiryo UI" panose="020B0604030504040204" pitchFamily="50" charset="-128"/>
                <a:ea typeface="Meiryo UI" panose="020B0604030504040204" pitchFamily="50" charset="-128"/>
              </a:rPr>
              <a:t>特にランサムウェア被害は高額になる傾向があります</a:t>
            </a:r>
            <a:endParaRPr lang="en-US" altLang="ja-JP" sz="400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F0138DCB-B273-C552-D958-9C4DC6751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0085" y="3477508"/>
            <a:ext cx="2563178" cy="2980440"/>
          </a:xfrm>
          <a:prstGeom prst="rect">
            <a:avLst/>
          </a:prstGeom>
        </p:spPr>
      </p:pic>
      <p:sp>
        <p:nvSpPr>
          <p:cNvPr id="2" name="フッター プレースホルダー 4">
            <a:extLst>
              <a:ext uri="{FF2B5EF4-FFF2-40B4-BE49-F238E27FC236}">
                <a16:creationId xmlns:a16="http://schemas.microsoft.com/office/drawing/2014/main" id="{481836F5-EDE7-70AC-A629-53EC7723C99B}"/>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Tree>
    <p:extLst>
      <p:ext uri="{BB962C8B-B14F-4D97-AF65-F5344CB8AC3E}">
        <p14:creationId xmlns:p14="http://schemas.microsoft.com/office/powerpoint/2010/main" val="3261287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BDE67-4FBF-A6F9-5220-DA69C0A2FC5F}"/>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8C2A5435-B341-0BD8-E925-FE15DD1C91B0}"/>
              </a:ext>
            </a:extLst>
          </p:cNvPr>
          <p:cNvPicPr>
            <a:picLocks noChangeAspect="1"/>
          </p:cNvPicPr>
          <p:nvPr/>
        </p:nvPicPr>
        <p:blipFill>
          <a:blip r:embed="rId3"/>
          <a:stretch>
            <a:fillRect/>
          </a:stretch>
        </p:blipFill>
        <p:spPr>
          <a:xfrm>
            <a:off x="3773246" y="1622738"/>
            <a:ext cx="4463195" cy="2510547"/>
          </a:xfrm>
          <a:prstGeom prst="rect">
            <a:avLst/>
          </a:prstGeom>
          <a:ln>
            <a:noFill/>
          </a:ln>
          <a:effectLst>
            <a:outerShdw blurRad="292100" dist="139700" dir="2700000" algn="tl" rotWithShape="0">
              <a:srgbClr val="333333">
                <a:alpha val="65000"/>
              </a:srgbClr>
            </a:outerShdw>
          </a:effectLst>
        </p:spPr>
      </p:pic>
      <p:sp>
        <p:nvSpPr>
          <p:cNvPr id="11" name="テキスト ボックス 10">
            <a:extLst>
              <a:ext uri="{FF2B5EF4-FFF2-40B4-BE49-F238E27FC236}">
                <a16:creationId xmlns:a16="http://schemas.microsoft.com/office/drawing/2014/main" id="{0EA51386-208B-5C87-D82E-3C4303D57AB5}"/>
              </a:ext>
            </a:extLst>
          </p:cNvPr>
          <p:cNvSpPr txBox="1"/>
          <p:nvPr/>
        </p:nvSpPr>
        <p:spPr>
          <a:xfrm>
            <a:off x="38636" y="4390966"/>
            <a:ext cx="12153364" cy="2005255"/>
          </a:xfrm>
          <a:prstGeom prst="rect">
            <a:avLst/>
          </a:prstGeom>
          <a:noFill/>
          <a:ln>
            <a:noFill/>
          </a:ln>
        </p:spPr>
        <p:txBody>
          <a:bodyPr wrap="square" rtlCol="0" anchor="ctr">
            <a:noAutofit/>
          </a:bodyPr>
          <a:lstStyle/>
          <a:p>
            <a:pPr algn="ct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実被害をみても、</a:t>
            </a:r>
            <a:endParaRPr lang="en-US" altLang="ja-JP" sz="36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36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中小企業においても数千万単位、場合によっては億単位</a:t>
            </a:r>
            <a:br>
              <a:rPr lang="en-US" altLang="ja-JP" sz="36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b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の損害が発生する</a:t>
            </a:r>
            <a:endParaRPr lang="en-US" altLang="ja-JP" sz="3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5" name="AutoShape 2">
            <a:extLst>
              <a:ext uri="{FF2B5EF4-FFF2-40B4-BE49-F238E27FC236}">
                <a16:creationId xmlns:a16="http://schemas.microsoft.com/office/drawing/2014/main" id="{CC76E01D-85F8-40B6-04EE-7D16E6B90D8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 name="テキスト ボックス 2">
            <a:extLst>
              <a:ext uri="{FF2B5EF4-FFF2-40B4-BE49-F238E27FC236}">
                <a16:creationId xmlns:a16="http://schemas.microsoft.com/office/drawing/2014/main" id="{3827AB97-4EE7-A2AE-967A-C7920C66F246}"/>
              </a:ext>
            </a:extLst>
          </p:cNvPr>
          <p:cNvSpPr txBox="1"/>
          <p:nvPr/>
        </p:nvSpPr>
        <p:spPr>
          <a:xfrm>
            <a:off x="0" y="362339"/>
            <a:ext cx="12153364" cy="972356"/>
          </a:xfrm>
          <a:prstGeom prst="rect">
            <a:avLst/>
          </a:prstGeom>
          <a:noFill/>
          <a:ln>
            <a:noFill/>
          </a:ln>
        </p:spPr>
        <p:txBody>
          <a:bodyPr wrap="square" rtlCol="0" anchor="ctr">
            <a:noAutofit/>
          </a:bodyPr>
          <a:lstStyle/>
          <a:p>
            <a:pPr algn="ctr"/>
            <a:r>
              <a:rPr lang="ja-JP" altLang="en-US" sz="54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後半のまとめ</a:t>
            </a:r>
            <a:endParaRPr lang="en-US" altLang="ja-JP" sz="13800" b="1" dirty="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 name="フッター プレースホルダー 4">
            <a:extLst>
              <a:ext uri="{FF2B5EF4-FFF2-40B4-BE49-F238E27FC236}">
                <a16:creationId xmlns:a16="http://schemas.microsoft.com/office/drawing/2014/main" id="{6B6019F9-1585-0BCD-9D0C-BDC5933892DD}"/>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Tree>
    <p:extLst>
      <p:ext uri="{BB962C8B-B14F-4D97-AF65-F5344CB8AC3E}">
        <p14:creationId xmlns:p14="http://schemas.microsoft.com/office/powerpoint/2010/main" val="53455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F411D-E6D5-E2EB-2136-11EC9826BDE6}"/>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BA861453-F771-64DC-FBD9-87D13B7C8641}"/>
              </a:ext>
            </a:extLst>
          </p:cNvPr>
          <p:cNvSpPr>
            <a:spLocks noGrp="1"/>
          </p:cNvSpPr>
          <p:nvPr>
            <p:ph type="title"/>
          </p:nvPr>
        </p:nvSpPr>
        <p:spPr/>
        <p:txBody>
          <a:bodyPr/>
          <a:lstStyle/>
          <a:p>
            <a:r>
              <a:rPr lang="ja-JP" altLang="en-US" b="1" dirty="0"/>
              <a:t>さいごに</a:t>
            </a:r>
            <a:endParaRPr kumimoji="1" lang="ja-JP" altLang="en-US" b="1" dirty="0"/>
          </a:p>
        </p:txBody>
      </p:sp>
      <p:sp>
        <p:nvSpPr>
          <p:cNvPr id="3" name="フッター プレースホルダー 4">
            <a:extLst>
              <a:ext uri="{FF2B5EF4-FFF2-40B4-BE49-F238E27FC236}">
                <a16:creationId xmlns:a16="http://schemas.microsoft.com/office/drawing/2014/main" id="{8DFF2AE3-EEBB-1F84-C166-A3D7D3E5746C}"/>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
        <p:nvSpPr>
          <p:cNvPr id="2" name="フッター プレースホルダー 1">
            <a:extLst>
              <a:ext uri="{FF2B5EF4-FFF2-40B4-BE49-F238E27FC236}">
                <a16:creationId xmlns:a16="http://schemas.microsoft.com/office/drawing/2014/main" id="{E05D524C-85CA-30C7-13C0-09E7F98D937E}"/>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22841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さいごに</a:t>
            </a:r>
          </a:p>
        </p:txBody>
      </p:sp>
      <p:sp>
        <p:nvSpPr>
          <p:cNvPr id="3" name="コンテンツ プレースホルダー 2"/>
          <p:cNvSpPr>
            <a:spLocks noGrp="1"/>
          </p:cNvSpPr>
          <p:nvPr>
            <p:ph idx="4294967295"/>
          </p:nvPr>
        </p:nvSpPr>
        <p:spPr>
          <a:xfrm>
            <a:off x="304800" y="1742940"/>
            <a:ext cx="11582400" cy="4434023"/>
          </a:xfrm>
          <a:prstGeom prst="rect">
            <a:avLst/>
          </a:prstGeom>
        </p:spPr>
        <p:txBody>
          <a:bodyPr/>
          <a:lstStyle/>
          <a:p>
            <a:pPr marL="0" indent="0">
              <a:spcBef>
                <a:spcPts val="1800"/>
              </a:spcBef>
              <a:buNone/>
            </a:pPr>
            <a:r>
              <a:rPr lang="ja-JP" altLang="en-US" b="1" dirty="0">
                <a:solidFill>
                  <a:schemeClr val="tx1">
                    <a:lumMod val="75000"/>
                    <a:lumOff val="25000"/>
                  </a:schemeClr>
                </a:solidFill>
              </a:rPr>
              <a:t>サイバー攻撃を受けると</a:t>
            </a:r>
            <a:r>
              <a:rPr lang="ja-JP" altLang="en-US" sz="4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お金がかかる</a:t>
            </a:r>
            <a:endParaRPr lang="en-US" altLang="ja-JP" sz="4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0" indent="0">
              <a:spcBef>
                <a:spcPts val="1800"/>
              </a:spcBef>
              <a:buNone/>
            </a:pPr>
            <a:r>
              <a:rPr lang="ja-JP" altLang="en-US" b="1" dirty="0">
                <a:solidFill>
                  <a:schemeClr val="tx1">
                    <a:lumMod val="75000"/>
                    <a:lumOff val="25000"/>
                  </a:schemeClr>
                </a:solidFill>
              </a:rPr>
              <a:t>ケースによって、数千万～億の損失がでてもおかしくない</a:t>
            </a:r>
            <a:endParaRPr lang="en-US" altLang="ja-JP" b="1" dirty="0">
              <a:solidFill>
                <a:schemeClr val="tx1">
                  <a:lumMod val="75000"/>
                  <a:lumOff val="25000"/>
                </a:schemeClr>
              </a:solidFill>
            </a:endParaRPr>
          </a:p>
          <a:p>
            <a:pPr marL="0" indent="0">
              <a:spcBef>
                <a:spcPts val="1800"/>
              </a:spcBef>
              <a:buNone/>
            </a:pPr>
            <a:r>
              <a:rPr lang="ja-JP" altLang="en-US" sz="3600" b="1" dirty="0">
                <a:solidFill>
                  <a:srgbClr val="FF5050"/>
                </a:solidFill>
                <a:effectLst>
                  <a:outerShdw blurRad="38100" dist="38100" dir="2700000" algn="tl">
                    <a:srgbClr val="000000">
                      <a:alpha val="43137"/>
                    </a:srgbClr>
                  </a:outerShdw>
                </a:effectLst>
              </a:rPr>
              <a:t>このような被害を発生させないためにも</a:t>
            </a:r>
            <a:br>
              <a:rPr lang="en-US" altLang="ja-JP" sz="3600" b="1" dirty="0">
                <a:solidFill>
                  <a:srgbClr val="FF5050"/>
                </a:solidFill>
                <a:effectLst>
                  <a:outerShdw blurRad="38100" dist="38100" dir="2700000" algn="tl">
                    <a:srgbClr val="000000">
                      <a:alpha val="43137"/>
                    </a:srgbClr>
                  </a:outerShdw>
                </a:effectLst>
              </a:rPr>
            </a:br>
            <a:r>
              <a:rPr lang="ja-JP" altLang="en-US" sz="3600" b="1" dirty="0">
                <a:solidFill>
                  <a:srgbClr val="FF5050"/>
                </a:solidFill>
                <a:effectLst>
                  <a:outerShdw blurRad="38100" dist="38100" dir="2700000" algn="tl">
                    <a:srgbClr val="000000">
                      <a:alpha val="43137"/>
                    </a:srgbClr>
                  </a:outerShdw>
                </a:effectLst>
              </a:rPr>
              <a:t>セキュリティ対策を見直し、強化しましょう</a:t>
            </a:r>
            <a:endParaRPr lang="en-US" altLang="ja-JP" sz="3600" b="1" dirty="0">
              <a:solidFill>
                <a:srgbClr val="FF5050"/>
              </a:solidFill>
              <a:effectLst>
                <a:outerShdw blurRad="38100" dist="38100" dir="2700000" algn="tl">
                  <a:srgbClr val="000000">
                    <a:alpha val="43137"/>
                  </a:srgbClr>
                </a:outerShdw>
              </a:effectLst>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503" y="3831432"/>
            <a:ext cx="2670697" cy="2684118"/>
          </a:xfrm>
          <a:prstGeom prst="rect">
            <a:avLst/>
          </a:prstGeom>
        </p:spPr>
      </p:pic>
      <p:sp>
        <p:nvSpPr>
          <p:cNvPr id="4" name="フッター プレースホルダー 4">
            <a:extLst>
              <a:ext uri="{FF2B5EF4-FFF2-40B4-BE49-F238E27FC236}">
                <a16:creationId xmlns:a16="http://schemas.microsoft.com/office/drawing/2014/main" id="{2E8717A6-47A5-285A-E4A8-ACDBFD304348}"/>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29378496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95FC84D-2C1B-CD00-89A1-57702364B5AF}"/>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55072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799" y="260788"/>
            <a:ext cx="10430257" cy="584925"/>
          </a:xfrm>
        </p:spPr>
        <p:txBody>
          <a:bodyPr/>
          <a:lstStyle/>
          <a:p>
            <a:r>
              <a:rPr lang="ja-JP" altLang="en-US" dirty="0"/>
              <a:t>レポートの活用シーン（立場別）</a:t>
            </a:r>
            <a:endParaRPr kumimoji="1" lang="ja-JP" altLang="en-US" b="1" dirty="0"/>
          </a:p>
        </p:txBody>
      </p:sp>
      <p:pic>
        <p:nvPicPr>
          <p:cNvPr id="10" name="図 9">
            <a:extLst>
              <a:ext uri="{FF2B5EF4-FFF2-40B4-BE49-F238E27FC236}">
                <a16:creationId xmlns:a16="http://schemas.microsoft.com/office/drawing/2014/main" id="{432E804B-C0DA-9C99-4C34-2D9CF5F5DE04}"/>
              </a:ext>
            </a:extLst>
          </p:cNvPr>
          <p:cNvPicPr>
            <a:picLocks noChangeAspect="1"/>
          </p:cNvPicPr>
          <p:nvPr/>
        </p:nvPicPr>
        <p:blipFill>
          <a:blip r:embed="rId3"/>
          <a:stretch>
            <a:fillRect/>
          </a:stretch>
        </p:blipFill>
        <p:spPr>
          <a:xfrm>
            <a:off x="304799" y="1396162"/>
            <a:ext cx="2615690" cy="1471326"/>
          </a:xfrm>
          <a:prstGeom prst="rect">
            <a:avLst/>
          </a:prstGeom>
          <a:ln>
            <a:noFill/>
          </a:ln>
          <a:effectLst>
            <a:outerShdw blurRad="292100" dist="139700" dir="2700000" algn="tl" rotWithShape="0">
              <a:srgbClr val="333333">
                <a:alpha val="65000"/>
              </a:srgbClr>
            </a:outerShdw>
          </a:effectLst>
        </p:spPr>
      </p:pic>
      <p:sp>
        <p:nvSpPr>
          <p:cNvPr id="9" name="テキスト ボックス 8">
            <a:extLst>
              <a:ext uri="{FF2B5EF4-FFF2-40B4-BE49-F238E27FC236}">
                <a16:creationId xmlns:a16="http://schemas.microsoft.com/office/drawing/2014/main" id="{1FDFF274-B50E-B59C-9D85-A3EEC17AC1DA}"/>
              </a:ext>
            </a:extLst>
          </p:cNvPr>
          <p:cNvSpPr txBox="1"/>
          <p:nvPr/>
        </p:nvSpPr>
        <p:spPr>
          <a:xfrm>
            <a:off x="1991933" y="1901538"/>
            <a:ext cx="9895268" cy="1688390"/>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①経営者</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このレポートで、経営に多大な影響（最悪の場合、倒産）</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があるがゆえ、</a:t>
            </a:r>
            <a:r>
              <a:rPr lang="ja-JP" altLang="en-US" sz="2800" b="1" dirty="0">
                <a:solidFill>
                  <a:schemeClr val="accent1">
                    <a:lumMod val="50000"/>
                  </a:schemeClr>
                </a:solidFill>
                <a:latin typeface="Meiryo UI" panose="020B0604030504040204" pitchFamily="50" charset="-128"/>
                <a:ea typeface="Meiryo UI" panose="020B0604030504040204" pitchFamily="50" charset="-128"/>
              </a:rPr>
              <a:t>対策の必要性</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を</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自ら理解していただく</a:t>
            </a:r>
            <a:endPar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1484594-23E0-F8BC-288C-DF83C3F1FC3E}"/>
              </a:ext>
            </a:extLst>
          </p:cNvPr>
          <p:cNvSpPr txBox="1"/>
          <p:nvPr/>
        </p:nvSpPr>
        <p:spPr>
          <a:xfrm>
            <a:off x="1991933" y="3770083"/>
            <a:ext cx="9895268" cy="1221777"/>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②情シス（セキュリティ担当者）</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このレポートで、</a:t>
            </a:r>
            <a:r>
              <a:rPr lang="ja-JP" altLang="en-US" sz="2800" b="1" dirty="0">
                <a:solidFill>
                  <a:schemeClr val="accent1">
                    <a:lumMod val="50000"/>
                  </a:schemeClr>
                </a:solidFill>
                <a:latin typeface="Meiryo UI" panose="020B0604030504040204" pitchFamily="50" charset="-128"/>
                <a:ea typeface="Meiryo UI" panose="020B0604030504040204" pitchFamily="50" charset="-128"/>
              </a:rPr>
              <a:t>対策の必要性</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を</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経営者に訴えていただく</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6CE32ED2-450A-6A16-04DF-B8180A6098B6}"/>
              </a:ext>
            </a:extLst>
          </p:cNvPr>
          <p:cNvSpPr txBox="1"/>
          <p:nvPr/>
        </p:nvSpPr>
        <p:spPr>
          <a:xfrm>
            <a:off x="1991932" y="5207523"/>
            <a:ext cx="9895268" cy="1221777"/>
          </a:xfrm>
          <a:prstGeom prst="rect">
            <a:avLst/>
          </a:prstGeom>
          <a:solidFill>
            <a:schemeClr val="bg1">
              <a:lumMod val="95000"/>
            </a:schemeClr>
          </a:solidFill>
          <a:ln>
            <a:noFill/>
          </a:ln>
        </p:spPr>
        <p:style>
          <a:lnRef idx="2">
            <a:schemeClr val="accent5"/>
          </a:lnRef>
          <a:fillRef idx="1">
            <a:schemeClr val="lt1"/>
          </a:fillRef>
          <a:effectRef idx="0">
            <a:schemeClr val="accent5"/>
          </a:effectRef>
          <a:fontRef idx="minor">
            <a:schemeClr val="dk1"/>
          </a:fontRef>
        </p:style>
        <p:txBody>
          <a:bodyPr wrap="square" tIns="108000" rtlCol="0" anchor="t">
            <a:noAutofit/>
          </a:bodyPr>
          <a:lstStyle/>
          <a:p>
            <a:pPr>
              <a:spcBef>
                <a:spcPts val="1800"/>
              </a:spcBef>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③</a:t>
            </a:r>
            <a:r>
              <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rPr>
              <a:t>IT/</a:t>
            </a: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rPr>
              <a:t>セキュリティベンダ</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a:t>
            </a:r>
            <a:br>
              <a:rPr lang="en-US" altLang="ja-JP" sz="28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　　このレポートで、</a:t>
            </a:r>
            <a:r>
              <a:rPr lang="ja-JP" altLang="en-US" sz="2800" b="1" dirty="0">
                <a:solidFill>
                  <a:schemeClr val="accent1">
                    <a:lumMod val="50000"/>
                  </a:schemeClr>
                </a:solidFill>
                <a:latin typeface="Meiryo UI" panose="020B0604030504040204" pitchFamily="50" charset="-128"/>
                <a:ea typeface="Meiryo UI" panose="020B0604030504040204" pitchFamily="50" charset="-128"/>
              </a:rPr>
              <a:t>対策の必要性</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rPr>
              <a:t>を</a:t>
            </a:r>
            <a:r>
              <a:rPr lang="ja-JP" altLang="en-US"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経営者、情シスに訴えていただく</a:t>
            </a:r>
            <a:endParaRPr lang="en-US" altLang="ja-JP" sz="28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spcBef>
                <a:spcPts val="1800"/>
              </a:spcBef>
            </a:pP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 name="フッター プレースホルダー 4">
            <a:extLst>
              <a:ext uri="{FF2B5EF4-FFF2-40B4-BE49-F238E27FC236}">
                <a16:creationId xmlns:a16="http://schemas.microsoft.com/office/drawing/2014/main" id="{419D1C9B-D3BE-96C7-3F83-BEF524CCF6CE}"/>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66566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83FF44E-FFF8-1F3D-AC93-1AE6F4123452}"/>
              </a:ext>
            </a:extLst>
          </p:cNvPr>
          <p:cNvSpPr txBox="1"/>
          <p:nvPr/>
        </p:nvSpPr>
        <p:spPr>
          <a:xfrm>
            <a:off x="0" y="0"/>
            <a:ext cx="12192000" cy="6858000"/>
          </a:xfrm>
          <a:prstGeom prst="rect">
            <a:avLst/>
          </a:prstGeom>
          <a:solidFill>
            <a:schemeClr val="tx1"/>
          </a:solidFill>
          <a:ln>
            <a:noFill/>
          </a:ln>
        </p:spPr>
        <p:txBody>
          <a:bodyPr wrap="square" rtlCol="0" anchor="ctr">
            <a:noAutofit/>
          </a:bodyPr>
          <a:lstStyle/>
          <a:p>
            <a:pPr algn="ctr">
              <a:spcBef>
                <a:spcPts val="2400"/>
              </a:spcBef>
            </a:pPr>
            <a:r>
              <a:rPr kumimoji="1" lang="ja-JP" altLang="en-US" sz="6600" dirty="0">
                <a:solidFill>
                  <a:schemeClr val="bg1"/>
                </a:solidFill>
                <a:latin typeface="HGS創英ﾌﾟﾚｾﾞﾝｽEB" panose="02020800000000000000" pitchFamily="18" charset="-128"/>
                <a:ea typeface="HGS創英ﾌﾟﾚｾﾞﾝｽEB" panose="02020800000000000000" pitchFamily="18" charset="-128"/>
              </a:rPr>
              <a:t>各種損害のコスト</a:t>
            </a:r>
            <a:endParaRPr kumimoji="1" lang="en-US" altLang="ja-JP" sz="4800" dirty="0">
              <a:solidFill>
                <a:schemeClr val="bg1"/>
              </a:solidFill>
              <a:latin typeface="HGS創英ﾌﾟﾚｾﾞﾝｽEB" panose="02020800000000000000" pitchFamily="18" charset="-128"/>
              <a:ea typeface="HGS創英ﾌﾟﾚｾﾞﾝｽEB" panose="02020800000000000000" pitchFamily="18" charset="-128"/>
            </a:endParaRPr>
          </a:p>
          <a:p>
            <a:pPr algn="ctr">
              <a:spcBef>
                <a:spcPts val="2400"/>
              </a:spcBef>
            </a:pPr>
            <a:r>
              <a:rPr lang="ja-JP" altLang="en-US" sz="3200" dirty="0">
                <a:solidFill>
                  <a:schemeClr val="bg1"/>
                </a:solidFill>
                <a:latin typeface="HGS創英ﾌﾟﾚｾﾞﾝｽEB" panose="02020800000000000000" pitchFamily="18" charset="-128"/>
                <a:ea typeface="HGS創英ﾌﾟﾚｾﾞﾝｽEB" panose="02020800000000000000" pitchFamily="18" charset="-128"/>
              </a:rPr>
              <a:t>～</a:t>
            </a:r>
            <a:r>
              <a:rPr lang="ja-JP" altLang="en-US" sz="3200" dirty="0">
                <a:solidFill>
                  <a:srgbClr val="FF0000"/>
                </a:solidFill>
                <a:latin typeface="HGS創英ﾌﾟﾚｾﾞﾝｽEB" panose="02020800000000000000" pitchFamily="18" charset="-128"/>
                <a:ea typeface="HGS創英ﾌﾟﾚｾﾞﾝｽEB" panose="02020800000000000000" pitchFamily="18" charset="-128"/>
              </a:rPr>
              <a:t>アウトソーシング先のヒアリング</a:t>
            </a:r>
            <a:r>
              <a:rPr lang="ja-JP" altLang="en-US" sz="3200" dirty="0">
                <a:solidFill>
                  <a:schemeClr val="bg1"/>
                </a:solidFill>
                <a:latin typeface="HGS創英ﾌﾟﾚｾﾞﾝｽEB" panose="02020800000000000000" pitchFamily="18" charset="-128"/>
                <a:ea typeface="HGS創英ﾌﾟﾚｾﾞﾝｽEB" panose="02020800000000000000" pitchFamily="18" charset="-128"/>
              </a:rPr>
              <a:t>等からみえてくるコスト～</a:t>
            </a:r>
            <a:endParaRPr kumimoji="1" lang="ja-JP" altLang="en-US" sz="3200" dirty="0">
              <a:solidFill>
                <a:schemeClr val="bg1"/>
              </a:solidFill>
              <a:latin typeface="HGS創英ﾌﾟﾚｾﾞﾝｽEB" panose="02020800000000000000" pitchFamily="18" charset="-128"/>
              <a:ea typeface="HGS創英ﾌﾟﾚｾﾞﾝｽEB" panose="02020800000000000000" pitchFamily="18" charset="-128"/>
            </a:endParaRPr>
          </a:p>
        </p:txBody>
      </p:sp>
      <p:pic>
        <p:nvPicPr>
          <p:cNvPr id="3" name="図 2">
            <a:extLst>
              <a:ext uri="{FF2B5EF4-FFF2-40B4-BE49-F238E27FC236}">
                <a16:creationId xmlns:a16="http://schemas.microsoft.com/office/drawing/2014/main" id="{99FE5568-C425-9F87-A1E8-24A50D55BA49}"/>
              </a:ext>
            </a:extLst>
          </p:cNvPr>
          <p:cNvPicPr>
            <a:picLocks noChangeAspect="1"/>
          </p:cNvPicPr>
          <p:nvPr/>
        </p:nvPicPr>
        <p:blipFill>
          <a:blip r:embed="rId2"/>
          <a:stretch>
            <a:fillRect/>
          </a:stretch>
        </p:blipFill>
        <p:spPr>
          <a:xfrm>
            <a:off x="326038" y="385727"/>
            <a:ext cx="1734582" cy="2463768"/>
          </a:xfrm>
          <a:prstGeom prst="rect">
            <a:avLst/>
          </a:prstGeom>
          <a:ln>
            <a:noFill/>
          </a:ln>
          <a:effectLst>
            <a:outerShdw blurRad="292100" dist="139700" dir="2700000" algn="tl" rotWithShape="0">
              <a:srgbClr val="333333">
                <a:alpha val="65000"/>
              </a:srgbClr>
            </a:outerShdw>
          </a:effectLst>
        </p:spPr>
      </p:pic>
      <p:sp>
        <p:nvSpPr>
          <p:cNvPr id="2" name="フッター プレースホルダー 1">
            <a:extLst>
              <a:ext uri="{FF2B5EF4-FFF2-40B4-BE49-F238E27FC236}">
                <a16:creationId xmlns:a16="http://schemas.microsoft.com/office/drawing/2014/main" id="{51366D60-A525-D46E-ABCA-85C86AA2B478}"/>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145177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kumimoji="1" lang="ja-JP" altLang="en-US" b="1" dirty="0">
                <a:solidFill>
                  <a:schemeClr val="tx1">
                    <a:lumMod val="75000"/>
                    <a:lumOff val="25000"/>
                  </a:schemeClr>
                </a:solidFill>
              </a:rPr>
              <a:t>前提：</a:t>
            </a:r>
            <a:r>
              <a:rPr lang="ja-JP" altLang="en-US" b="1" dirty="0">
                <a:solidFill>
                  <a:schemeClr val="tx1">
                    <a:lumMod val="75000"/>
                    <a:lumOff val="25000"/>
                  </a:schemeClr>
                </a:solidFill>
              </a:rPr>
              <a:t>対応と各種損害</a:t>
            </a:r>
            <a:endParaRPr kumimoji="1" lang="ja-JP" altLang="en-US" b="1" dirty="0">
              <a:solidFill>
                <a:schemeClr val="tx1">
                  <a:lumMod val="75000"/>
                  <a:lumOff val="25000"/>
                </a:schemeClr>
              </a:solidFill>
            </a:endParaRPr>
          </a:p>
        </p:txBody>
      </p:sp>
      <p:sp>
        <p:nvSpPr>
          <p:cNvPr id="7" name="サブタイトル 6"/>
          <p:cNvSpPr>
            <a:spLocks noGrp="1"/>
          </p:cNvSpPr>
          <p:nvPr>
            <p:ph type="subTitle" idx="1"/>
          </p:nvPr>
        </p:nvSpPr>
        <p:spPr>
          <a:xfrm>
            <a:off x="304799" y="3899920"/>
            <a:ext cx="10574867" cy="1655762"/>
          </a:xfrm>
        </p:spPr>
        <p:txBody>
          <a:bodyPr/>
          <a:lstStyle/>
          <a:p>
            <a:r>
              <a:rPr lang="ja-JP" altLang="en-US" dirty="0">
                <a:solidFill>
                  <a:schemeClr val="tx1">
                    <a:lumMod val="75000"/>
                    <a:lumOff val="25000"/>
                  </a:schemeClr>
                </a:solidFill>
              </a:rPr>
              <a:t>～インシデント対応の流れ、インシデントによって生じる各種損害～</a:t>
            </a:r>
            <a:endParaRPr kumimoji="1" lang="ja-JP" altLang="en-US" dirty="0">
              <a:solidFill>
                <a:schemeClr val="tx1">
                  <a:lumMod val="75000"/>
                  <a:lumOff val="25000"/>
                </a:schemeClr>
              </a:solidFill>
            </a:endParaRPr>
          </a:p>
        </p:txBody>
      </p:sp>
      <p:sp>
        <p:nvSpPr>
          <p:cNvPr id="3" name="フッター プレースホルダー 4">
            <a:extLst>
              <a:ext uri="{FF2B5EF4-FFF2-40B4-BE49-F238E27FC236}">
                <a16:creationId xmlns:a16="http://schemas.microsoft.com/office/drawing/2014/main" id="{2DCCA2D3-1953-E6F8-840E-8059BBBC38A9}"/>
              </a:ext>
            </a:extLst>
          </p:cNvPr>
          <p:cNvSpPr txBox="1">
            <a:spLocks/>
          </p:cNvSpPr>
          <p:nvPr/>
        </p:nvSpPr>
        <p:spPr>
          <a:xfrm>
            <a:off x="304799" y="6316096"/>
            <a:ext cx="11471975" cy="379787"/>
          </a:xfrm>
          <a:prstGeom prst="rect">
            <a:avLst/>
          </a:prstGeom>
        </p:spPr>
        <p:txBody>
          <a:bodyPr anchor="ctr"/>
          <a:lstStyle>
            <a:defPPr>
              <a:defRPr lang="ja-JP"/>
            </a:defPPr>
            <a:lvl1pPr marL="0" algn="ctr" defTabSz="914400" rtl="0" eaLnBrk="1" latinLnBrk="0" hangingPunct="1">
              <a:defRPr kumimoji="1" sz="1000" b="0" i="0" u="none" kern="1200">
                <a:solidFill>
                  <a:srgbClr val="898989"/>
                </a:solidFill>
                <a:latin typeface="+mn-ea"/>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dirty="0"/>
              <a:t>Copyright  2024   JNSA</a:t>
            </a:r>
            <a:r>
              <a:rPr lang="ja-JP" altLang="en-US" dirty="0"/>
              <a:t>（</a:t>
            </a:r>
            <a:r>
              <a:rPr lang="en-US" altLang="ja-JP" dirty="0"/>
              <a:t>NPO</a:t>
            </a:r>
            <a:r>
              <a:rPr lang="ja-JP" altLang="en-US" dirty="0"/>
              <a:t>法人 日本ネットワークセキュリティ協会 ​‌）​</a:t>
            </a:r>
          </a:p>
        </p:txBody>
      </p:sp>
      <p:sp>
        <p:nvSpPr>
          <p:cNvPr id="2" name="フッター プレースホルダー 1">
            <a:extLst>
              <a:ext uri="{FF2B5EF4-FFF2-40B4-BE49-F238E27FC236}">
                <a16:creationId xmlns:a16="http://schemas.microsoft.com/office/drawing/2014/main" id="{23E84B44-2750-843C-01D3-F3EB8B9EC39D}"/>
              </a:ext>
            </a:extLst>
          </p:cNvPr>
          <p:cNvSpPr>
            <a:spLocks noGrp="1"/>
          </p:cNvSpPr>
          <p:nvPr>
            <p:ph type="ftr" sz="quarter" idx="3"/>
          </p:nvPr>
        </p:nvSpPr>
        <p:spPr/>
        <p:txBody>
          <a:bodyPr/>
          <a:lstStyle/>
          <a:p>
            <a:pPr>
              <a:defRPr/>
            </a:pPr>
            <a:r>
              <a:rPr lang="en-US" altLang="ja-JP"/>
              <a:t>Copyright  2024   JNSA</a:t>
            </a:r>
            <a:r>
              <a:rPr lang="ja-JP" altLang="en-US"/>
              <a:t>（日本ネットワークセキュリティ協会 ​‌）​</a:t>
            </a:r>
            <a:endParaRPr lang="en-US" altLang="ja-JP"/>
          </a:p>
          <a:p>
            <a:pPr>
              <a:defRPr/>
            </a:pPr>
            <a:endParaRPr lang="en-US" altLang="ja-JP" dirty="0"/>
          </a:p>
        </p:txBody>
      </p:sp>
    </p:spTree>
    <p:extLst>
      <p:ext uri="{BB962C8B-B14F-4D97-AF65-F5344CB8AC3E}">
        <p14:creationId xmlns:p14="http://schemas.microsoft.com/office/powerpoint/2010/main" val="18170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インシデント対応の流れ</a:t>
            </a:r>
          </a:p>
        </p:txBody>
      </p:sp>
      <p:sp>
        <p:nvSpPr>
          <p:cNvPr id="13" name="テキスト ボックス 12">
            <a:extLst>
              <a:ext uri="{FF2B5EF4-FFF2-40B4-BE49-F238E27FC236}">
                <a16:creationId xmlns:a16="http://schemas.microsoft.com/office/drawing/2014/main" id="{9A362477-A5B4-4310-B3F1-39164A48561F}"/>
              </a:ext>
            </a:extLst>
          </p:cNvPr>
          <p:cNvSpPr txBox="1"/>
          <p:nvPr/>
        </p:nvSpPr>
        <p:spPr bwMode="auto">
          <a:xfrm>
            <a:off x="296566" y="2452108"/>
            <a:ext cx="1286789" cy="3117569"/>
          </a:xfrm>
          <a:prstGeom prst="star24">
            <a:avLst/>
          </a:prstGeom>
          <a:ln>
            <a:noFill/>
          </a:ln>
        </p:spPr>
        <p:style>
          <a:lnRef idx="1">
            <a:schemeClr val="accent2"/>
          </a:lnRef>
          <a:fillRef idx="2">
            <a:schemeClr val="accent2"/>
          </a:fillRef>
          <a:effectRef idx="1">
            <a:schemeClr val="accent2"/>
          </a:effectRef>
          <a:fontRef idx="minor">
            <a:schemeClr val="dk1"/>
          </a:fontRef>
        </p:style>
        <p:txBody>
          <a:bodyPr vert="eaVert" lIns="0" tIns="0" rIns="0" bIns="0" anchor="ctr"/>
          <a:lstStyle/>
          <a:p>
            <a:pPr algn="ctr">
              <a:spcBef>
                <a:spcPts val="0"/>
              </a:spcBef>
              <a:defRPr/>
            </a:pPr>
            <a:r>
              <a:rPr lang="ja-JP" altLang="en-US" sz="2800" b="1" dirty="0">
                <a:solidFill>
                  <a:srgbClr val="FF5050"/>
                </a:solidFill>
                <a:latin typeface="Meiryo UI" pitchFamily="50" charset="-128"/>
                <a:ea typeface="Meiryo UI" pitchFamily="50" charset="-128"/>
                <a:cs typeface="Meiryo UI" pitchFamily="50" charset="-128"/>
              </a:rPr>
              <a:t>発覚</a:t>
            </a:r>
          </a:p>
        </p:txBody>
      </p:sp>
      <p:sp>
        <p:nvSpPr>
          <p:cNvPr id="8" name="下矢印 23">
            <a:extLst>
              <a:ext uri="{FF2B5EF4-FFF2-40B4-BE49-F238E27FC236}">
                <a16:creationId xmlns:a16="http://schemas.microsoft.com/office/drawing/2014/main" id="{2B481833-14F9-4E58-8484-DBAA09D600D9}"/>
              </a:ext>
            </a:extLst>
          </p:cNvPr>
          <p:cNvSpPr/>
          <p:nvPr/>
        </p:nvSpPr>
        <p:spPr bwMode="auto">
          <a:xfrm rot="16200000">
            <a:off x="1631663" y="3845830"/>
            <a:ext cx="977200" cy="388473"/>
          </a:xfrm>
          <a:prstGeom prst="downArrow">
            <a:avLst>
              <a:gd name="adj1" fmla="val 50000"/>
              <a:gd name="adj2" fmla="val 742240"/>
            </a:avLst>
          </a:prstGeom>
          <a:ln/>
        </p:spPr>
        <p:style>
          <a:lnRef idx="0">
            <a:schemeClr val="accent1"/>
          </a:lnRef>
          <a:fillRef idx="3">
            <a:schemeClr val="accent1"/>
          </a:fillRef>
          <a:effectRef idx="3">
            <a:schemeClr val="accent1"/>
          </a:effectRef>
          <a:fontRef idx="minor">
            <a:schemeClr val="lt1"/>
          </a:fontRef>
        </p:style>
        <p:txBody>
          <a:bodyPr lIns="143991" tIns="0" rIns="143991" bIns="25198" anchor="ctr"/>
          <a:lstStyle/>
          <a:p>
            <a:pPr algn="ctr">
              <a:defRPr/>
            </a:pPr>
            <a:endParaRPr lang="ja-JP" altLang="en-US" sz="1100">
              <a:solidFill>
                <a:schemeClr val="tx1"/>
              </a:solidFill>
              <a:latin typeface="HGPｺﾞｼｯｸM" panose="020B0600000000000000" pitchFamily="50" charset="-128"/>
              <a:ea typeface="HGPｺﾞｼｯｸM" panose="020B0600000000000000" pitchFamily="50" charset="-128"/>
            </a:endParaRPr>
          </a:p>
        </p:txBody>
      </p:sp>
      <p:sp>
        <p:nvSpPr>
          <p:cNvPr id="9" name="テキスト ボックス 8">
            <a:extLst>
              <a:ext uri="{FF2B5EF4-FFF2-40B4-BE49-F238E27FC236}">
                <a16:creationId xmlns:a16="http://schemas.microsoft.com/office/drawing/2014/main" id="{F7EA80A5-EDE6-4730-9AEE-F2ECB3928687}"/>
              </a:ext>
            </a:extLst>
          </p:cNvPr>
          <p:cNvSpPr txBox="1"/>
          <p:nvPr/>
        </p:nvSpPr>
        <p:spPr bwMode="auto">
          <a:xfrm>
            <a:off x="2431500" y="2510454"/>
            <a:ext cx="1929486" cy="3059223"/>
          </a:xfrm>
          <a:prstGeom prst="roundRect">
            <a:avLst>
              <a:gd name="adj" fmla="val 7553"/>
            </a:avLst>
          </a:prstGeom>
          <a:ln/>
        </p:spPr>
        <p:style>
          <a:lnRef idx="1">
            <a:schemeClr val="accent6"/>
          </a:lnRef>
          <a:fillRef idx="2">
            <a:schemeClr val="accent6"/>
          </a:fillRef>
          <a:effectRef idx="1">
            <a:schemeClr val="accent6"/>
          </a:effectRef>
          <a:fontRef idx="minor">
            <a:schemeClr val="dk1"/>
          </a:fontRef>
        </p:style>
        <p:txBody>
          <a:bodyPr lIns="0" tIns="0" rIns="0" bIns="0" anchor="ctr"/>
          <a:lstStyle/>
          <a:p>
            <a:pPr algn="ctr">
              <a:defRPr/>
            </a:pPr>
            <a:r>
              <a:rPr lang="ja-JP" altLang="en-US" sz="2800" b="1" dirty="0">
                <a:solidFill>
                  <a:schemeClr val="tx1">
                    <a:lumMod val="75000"/>
                    <a:lumOff val="25000"/>
                  </a:schemeClr>
                </a:solidFill>
                <a:latin typeface="Meiryo UI" pitchFamily="50" charset="-128"/>
                <a:ea typeface="Meiryo UI" pitchFamily="50" charset="-128"/>
                <a:cs typeface="Meiryo UI" pitchFamily="50" charset="-128"/>
              </a:rPr>
              <a:t>初動対応</a:t>
            </a:r>
            <a:endParaRPr lang="en-US" altLang="ja-JP" sz="2800" b="1" dirty="0">
              <a:solidFill>
                <a:schemeClr val="tx1">
                  <a:lumMod val="75000"/>
                  <a:lumOff val="25000"/>
                </a:schemeClr>
              </a:solidFill>
              <a:latin typeface="Meiryo UI" pitchFamily="50" charset="-128"/>
              <a:ea typeface="Meiryo UI" pitchFamily="50" charset="-128"/>
              <a:cs typeface="Meiryo UI" pitchFamily="50" charset="-128"/>
            </a:endParaRPr>
          </a:p>
          <a:p>
            <a:pPr algn="ctr">
              <a:defRPr/>
            </a:pPr>
            <a:r>
              <a:rPr lang="ja-JP" altLang="en-US" sz="2800" b="1" dirty="0">
                <a:solidFill>
                  <a:schemeClr val="tx1">
                    <a:lumMod val="75000"/>
                    <a:lumOff val="25000"/>
                  </a:schemeClr>
                </a:solidFill>
                <a:latin typeface="Meiryo UI" pitchFamily="50" charset="-128"/>
                <a:ea typeface="Meiryo UI" pitchFamily="50" charset="-128"/>
                <a:cs typeface="Meiryo UI" pitchFamily="50" charset="-128"/>
              </a:rPr>
              <a:t>および調査</a:t>
            </a:r>
          </a:p>
        </p:txBody>
      </p:sp>
      <p:grpSp>
        <p:nvGrpSpPr>
          <p:cNvPr id="10" name="グループ化 1">
            <a:extLst>
              <a:ext uri="{FF2B5EF4-FFF2-40B4-BE49-F238E27FC236}">
                <a16:creationId xmlns:a16="http://schemas.microsoft.com/office/drawing/2014/main" id="{F508129E-2126-4F27-B44D-57FC460154E3}"/>
              </a:ext>
            </a:extLst>
          </p:cNvPr>
          <p:cNvGrpSpPr>
            <a:grpSpLocks/>
          </p:cNvGrpSpPr>
          <p:nvPr/>
        </p:nvGrpSpPr>
        <p:grpSpPr bwMode="auto">
          <a:xfrm>
            <a:off x="5046327" y="2510454"/>
            <a:ext cx="4609604" cy="2468573"/>
            <a:chOff x="4155781" y="3691146"/>
            <a:chExt cx="6861002" cy="1916046"/>
          </a:xfrm>
        </p:grpSpPr>
        <p:sp>
          <p:nvSpPr>
            <p:cNvPr id="11" name="テキスト ボックス 10">
              <a:extLst>
                <a:ext uri="{FF2B5EF4-FFF2-40B4-BE49-F238E27FC236}">
                  <a16:creationId xmlns:a16="http://schemas.microsoft.com/office/drawing/2014/main" id="{05DDB437-F3C2-413E-9102-6214ACEB0A9E}"/>
                </a:ext>
              </a:extLst>
            </p:cNvPr>
            <p:cNvSpPr txBox="1"/>
            <p:nvPr/>
          </p:nvSpPr>
          <p:spPr bwMode="auto">
            <a:xfrm>
              <a:off x="4155781" y="3691146"/>
              <a:ext cx="6861002" cy="787363"/>
            </a:xfrm>
            <a:prstGeom prst="roundRect">
              <a:avLst/>
            </a:prstGeom>
            <a:ln/>
          </p:spPr>
          <p:style>
            <a:lnRef idx="1">
              <a:schemeClr val="accent4"/>
            </a:lnRef>
            <a:fillRef idx="2">
              <a:schemeClr val="accent4"/>
            </a:fillRef>
            <a:effectRef idx="1">
              <a:schemeClr val="accent4"/>
            </a:effectRef>
            <a:fontRef idx="minor">
              <a:schemeClr val="dk1"/>
            </a:fontRef>
          </p:style>
          <p:txBody>
            <a:bodyPr lIns="0" tIns="0" rIns="0" bIns="0" anchor="ctr"/>
            <a:lstStyle/>
            <a:p>
              <a:pPr algn="ctr">
                <a:defRPr/>
              </a:pPr>
              <a:r>
                <a:rPr lang="ja-JP" altLang="en-US" sz="2800" b="1" dirty="0">
                  <a:solidFill>
                    <a:schemeClr val="tx1">
                      <a:lumMod val="75000"/>
                      <a:lumOff val="25000"/>
                    </a:schemeClr>
                  </a:solidFill>
                  <a:latin typeface="Meiryo UI" pitchFamily="50" charset="-128"/>
                  <a:ea typeface="Meiryo UI" pitchFamily="50" charset="-128"/>
                  <a:cs typeface="Meiryo UI" pitchFamily="50" charset="-128"/>
                </a:rPr>
                <a:t>対外的対応</a:t>
              </a:r>
              <a:endParaRPr lang="en-US" altLang="ja-JP" sz="2800" b="1" dirty="0">
                <a:solidFill>
                  <a:schemeClr val="tx1">
                    <a:lumMod val="75000"/>
                    <a:lumOff val="25000"/>
                  </a:schemeClr>
                </a:solidFill>
                <a:latin typeface="Meiryo UI" pitchFamily="50" charset="-128"/>
                <a:ea typeface="Meiryo UI" pitchFamily="50" charset="-128"/>
                <a:cs typeface="Meiryo UI" pitchFamily="50" charset="-128"/>
              </a:endParaRPr>
            </a:p>
            <a:p>
              <a:pPr algn="ctr">
                <a:defRPr/>
              </a:pPr>
              <a:r>
                <a:rPr lang="ja-JP" altLang="en-US" sz="2800" b="1" dirty="0">
                  <a:solidFill>
                    <a:schemeClr val="tx1">
                      <a:lumMod val="75000"/>
                      <a:lumOff val="25000"/>
                    </a:schemeClr>
                  </a:solidFill>
                  <a:latin typeface="Meiryo UI" pitchFamily="50" charset="-128"/>
                  <a:ea typeface="Meiryo UI" pitchFamily="50" charset="-128"/>
                  <a:cs typeface="Meiryo UI" pitchFamily="50" charset="-128"/>
                </a:rPr>
                <a:t>（外向きの対応）</a:t>
              </a:r>
            </a:p>
          </p:txBody>
        </p:sp>
        <p:sp>
          <p:nvSpPr>
            <p:cNvPr id="12" name="テキスト ボックス 11">
              <a:extLst>
                <a:ext uri="{FF2B5EF4-FFF2-40B4-BE49-F238E27FC236}">
                  <a16:creationId xmlns:a16="http://schemas.microsoft.com/office/drawing/2014/main" id="{AE415590-4A4F-45AF-83D9-B17014508BED}"/>
                </a:ext>
              </a:extLst>
            </p:cNvPr>
            <p:cNvSpPr txBox="1"/>
            <p:nvPr/>
          </p:nvSpPr>
          <p:spPr bwMode="auto">
            <a:xfrm>
              <a:off x="4155781" y="4849402"/>
              <a:ext cx="6861001" cy="757790"/>
            </a:xfrm>
            <a:prstGeom prst="roundRect">
              <a:avLst/>
            </a:prstGeom>
            <a:ln/>
          </p:spPr>
          <p:style>
            <a:lnRef idx="1">
              <a:schemeClr val="accent1"/>
            </a:lnRef>
            <a:fillRef idx="2">
              <a:schemeClr val="accent1"/>
            </a:fillRef>
            <a:effectRef idx="1">
              <a:schemeClr val="accent1"/>
            </a:effectRef>
            <a:fontRef idx="minor">
              <a:schemeClr val="dk1"/>
            </a:fontRef>
          </p:style>
          <p:txBody>
            <a:bodyPr lIns="0" tIns="0" rIns="0" bIns="0" anchor="ctr"/>
            <a:lstStyle/>
            <a:p>
              <a:pPr algn="ctr">
                <a:defRPr/>
              </a:pPr>
              <a:r>
                <a:rPr lang="ja-JP" altLang="en-US" sz="2800" b="1" dirty="0">
                  <a:solidFill>
                    <a:schemeClr val="tx1">
                      <a:lumMod val="75000"/>
                      <a:lumOff val="25000"/>
                    </a:schemeClr>
                  </a:solidFill>
                  <a:latin typeface="Meiryo UI" pitchFamily="50" charset="-128"/>
                  <a:ea typeface="Meiryo UI" pitchFamily="50" charset="-128"/>
                  <a:cs typeface="Meiryo UI" pitchFamily="50" charset="-128"/>
                </a:rPr>
                <a:t>復旧および再発防止</a:t>
              </a:r>
              <a:endParaRPr lang="en-US" altLang="ja-JP" sz="2800" b="1" dirty="0">
                <a:solidFill>
                  <a:schemeClr val="tx1">
                    <a:lumMod val="75000"/>
                    <a:lumOff val="25000"/>
                  </a:schemeClr>
                </a:solidFill>
                <a:latin typeface="Meiryo UI" pitchFamily="50" charset="-128"/>
                <a:ea typeface="Meiryo UI" pitchFamily="50" charset="-128"/>
                <a:cs typeface="Meiryo UI" pitchFamily="50" charset="-128"/>
              </a:endParaRPr>
            </a:p>
            <a:p>
              <a:pPr algn="ctr">
                <a:defRPr/>
              </a:pPr>
              <a:r>
                <a:rPr lang="ja-JP" altLang="en-US" sz="2800" b="1" dirty="0">
                  <a:solidFill>
                    <a:schemeClr val="tx1">
                      <a:lumMod val="75000"/>
                      <a:lumOff val="25000"/>
                    </a:schemeClr>
                  </a:solidFill>
                  <a:latin typeface="Meiryo UI" pitchFamily="50" charset="-128"/>
                  <a:ea typeface="Meiryo UI" pitchFamily="50" charset="-128"/>
                  <a:cs typeface="Meiryo UI" pitchFamily="50" charset="-128"/>
                </a:rPr>
                <a:t>（内向きの対応）</a:t>
              </a:r>
            </a:p>
          </p:txBody>
        </p:sp>
      </p:grpSp>
      <p:sp>
        <p:nvSpPr>
          <p:cNvPr id="15" name="下矢印 23">
            <a:extLst>
              <a:ext uri="{FF2B5EF4-FFF2-40B4-BE49-F238E27FC236}">
                <a16:creationId xmlns:a16="http://schemas.microsoft.com/office/drawing/2014/main" id="{889C3CA2-461E-4A93-8781-4C13E7866C30}"/>
              </a:ext>
            </a:extLst>
          </p:cNvPr>
          <p:cNvSpPr/>
          <p:nvPr/>
        </p:nvSpPr>
        <p:spPr bwMode="auto">
          <a:xfrm rot="16200000">
            <a:off x="4222102" y="2821738"/>
            <a:ext cx="977200" cy="388473"/>
          </a:xfrm>
          <a:prstGeom prst="downArrow">
            <a:avLst>
              <a:gd name="adj1" fmla="val 50000"/>
              <a:gd name="adj2" fmla="val 742240"/>
            </a:avLst>
          </a:prstGeom>
          <a:ln/>
        </p:spPr>
        <p:style>
          <a:lnRef idx="0">
            <a:schemeClr val="accent1"/>
          </a:lnRef>
          <a:fillRef idx="3">
            <a:schemeClr val="accent1"/>
          </a:fillRef>
          <a:effectRef idx="3">
            <a:schemeClr val="accent1"/>
          </a:effectRef>
          <a:fontRef idx="minor">
            <a:schemeClr val="lt1"/>
          </a:fontRef>
        </p:style>
        <p:txBody>
          <a:bodyPr lIns="143991" tIns="0" rIns="143991" bIns="25198" anchor="ctr"/>
          <a:lstStyle/>
          <a:p>
            <a:pPr algn="ctr">
              <a:defRPr/>
            </a:pPr>
            <a:endParaRPr lang="ja-JP" altLang="en-US" sz="1100">
              <a:solidFill>
                <a:schemeClr val="tx1"/>
              </a:solidFill>
              <a:latin typeface="HGPｺﾞｼｯｸM" panose="020B0600000000000000" pitchFamily="50" charset="-128"/>
              <a:ea typeface="HGPｺﾞｼｯｸM" panose="020B0600000000000000" pitchFamily="50" charset="-128"/>
            </a:endParaRPr>
          </a:p>
        </p:txBody>
      </p:sp>
      <p:sp>
        <p:nvSpPr>
          <p:cNvPr id="16" name="下矢印 23">
            <a:extLst>
              <a:ext uri="{FF2B5EF4-FFF2-40B4-BE49-F238E27FC236}">
                <a16:creationId xmlns:a16="http://schemas.microsoft.com/office/drawing/2014/main" id="{A5579E25-B3EC-4BBD-87D3-246ECC1AC571}"/>
              </a:ext>
            </a:extLst>
          </p:cNvPr>
          <p:cNvSpPr/>
          <p:nvPr/>
        </p:nvSpPr>
        <p:spPr bwMode="auto">
          <a:xfrm rot="16200000">
            <a:off x="4222102" y="4275815"/>
            <a:ext cx="977200" cy="388473"/>
          </a:xfrm>
          <a:prstGeom prst="downArrow">
            <a:avLst>
              <a:gd name="adj1" fmla="val 50000"/>
              <a:gd name="adj2" fmla="val 742240"/>
            </a:avLst>
          </a:prstGeom>
          <a:ln/>
        </p:spPr>
        <p:style>
          <a:lnRef idx="0">
            <a:schemeClr val="accent1"/>
          </a:lnRef>
          <a:fillRef idx="3">
            <a:schemeClr val="accent1"/>
          </a:fillRef>
          <a:effectRef idx="3">
            <a:schemeClr val="accent1"/>
          </a:effectRef>
          <a:fontRef idx="minor">
            <a:schemeClr val="lt1"/>
          </a:fontRef>
        </p:style>
        <p:txBody>
          <a:bodyPr lIns="143991" tIns="0" rIns="143991" bIns="25198" anchor="ctr"/>
          <a:lstStyle/>
          <a:p>
            <a:pPr algn="ctr">
              <a:defRPr/>
            </a:pPr>
            <a:endParaRPr lang="ja-JP" altLang="en-US" sz="1100">
              <a:solidFill>
                <a:schemeClr val="tx1"/>
              </a:solidFill>
              <a:latin typeface="HGPｺﾞｼｯｸM" panose="020B0600000000000000" pitchFamily="50" charset="-128"/>
              <a:ea typeface="HGPｺﾞｼｯｸM" panose="020B0600000000000000" pitchFamily="50" charset="-128"/>
            </a:endParaRPr>
          </a:p>
        </p:txBody>
      </p:sp>
      <p:sp>
        <p:nvSpPr>
          <p:cNvPr id="17" name="下矢印 23">
            <a:extLst>
              <a:ext uri="{FF2B5EF4-FFF2-40B4-BE49-F238E27FC236}">
                <a16:creationId xmlns:a16="http://schemas.microsoft.com/office/drawing/2014/main" id="{44F30A68-AF9E-4757-A4C8-1519C3B21ABA}"/>
              </a:ext>
            </a:extLst>
          </p:cNvPr>
          <p:cNvSpPr/>
          <p:nvPr/>
        </p:nvSpPr>
        <p:spPr bwMode="auto">
          <a:xfrm rot="16200000">
            <a:off x="9513057" y="2836604"/>
            <a:ext cx="977200" cy="388473"/>
          </a:xfrm>
          <a:prstGeom prst="downArrow">
            <a:avLst>
              <a:gd name="adj1" fmla="val 50000"/>
              <a:gd name="adj2" fmla="val 742240"/>
            </a:avLst>
          </a:prstGeom>
          <a:ln/>
        </p:spPr>
        <p:style>
          <a:lnRef idx="0">
            <a:schemeClr val="accent1"/>
          </a:lnRef>
          <a:fillRef idx="3">
            <a:schemeClr val="accent1"/>
          </a:fillRef>
          <a:effectRef idx="3">
            <a:schemeClr val="accent1"/>
          </a:effectRef>
          <a:fontRef idx="minor">
            <a:schemeClr val="lt1"/>
          </a:fontRef>
        </p:style>
        <p:txBody>
          <a:bodyPr lIns="143991" tIns="0" rIns="143991" bIns="25198" anchor="ctr"/>
          <a:lstStyle/>
          <a:p>
            <a:pPr algn="ctr">
              <a:defRPr/>
            </a:pPr>
            <a:endParaRPr lang="ja-JP" altLang="en-US" sz="1100">
              <a:solidFill>
                <a:schemeClr val="tx1"/>
              </a:solidFill>
              <a:latin typeface="HGPｺﾞｼｯｸM" panose="020B0600000000000000" pitchFamily="50" charset="-128"/>
              <a:ea typeface="HGPｺﾞｼｯｸM" panose="020B0600000000000000" pitchFamily="50" charset="-128"/>
            </a:endParaRPr>
          </a:p>
        </p:txBody>
      </p:sp>
      <p:sp>
        <p:nvSpPr>
          <p:cNvPr id="18" name="下矢印 23">
            <a:extLst>
              <a:ext uri="{FF2B5EF4-FFF2-40B4-BE49-F238E27FC236}">
                <a16:creationId xmlns:a16="http://schemas.microsoft.com/office/drawing/2014/main" id="{9D7E5B97-99D5-47C8-9217-5E36644B5AB5}"/>
              </a:ext>
            </a:extLst>
          </p:cNvPr>
          <p:cNvSpPr/>
          <p:nvPr/>
        </p:nvSpPr>
        <p:spPr bwMode="auto">
          <a:xfrm rot="16200000">
            <a:off x="9561306" y="4334429"/>
            <a:ext cx="977200" cy="388473"/>
          </a:xfrm>
          <a:prstGeom prst="downArrow">
            <a:avLst>
              <a:gd name="adj1" fmla="val 50000"/>
              <a:gd name="adj2" fmla="val 742240"/>
            </a:avLst>
          </a:prstGeom>
          <a:ln/>
        </p:spPr>
        <p:style>
          <a:lnRef idx="0">
            <a:schemeClr val="accent1"/>
          </a:lnRef>
          <a:fillRef idx="3">
            <a:schemeClr val="accent1"/>
          </a:fillRef>
          <a:effectRef idx="3">
            <a:schemeClr val="accent1"/>
          </a:effectRef>
          <a:fontRef idx="minor">
            <a:schemeClr val="lt1"/>
          </a:fontRef>
        </p:style>
        <p:txBody>
          <a:bodyPr lIns="143991" tIns="0" rIns="143991" bIns="25198" anchor="ctr"/>
          <a:lstStyle/>
          <a:p>
            <a:pPr algn="ctr">
              <a:defRPr/>
            </a:pPr>
            <a:endParaRPr lang="ja-JP" altLang="en-US" sz="1100">
              <a:solidFill>
                <a:schemeClr val="tx1"/>
              </a:solidFill>
              <a:latin typeface="HGPｺﾞｼｯｸM" panose="020B0600000000000000" pitchFamily="50" charset="-128"/>
              <a:ea typeface="HGPｺﾞｼｯｸM" panose="020B0600000000000000" pitchFamily="50" charset="-128"/>
            </a:endParaRPr>
          </a:p>
        </p:txBody>
      </p:sp>
      <p:sp>
        <p:nvSpPr>
          <p:cNvPr id="4" name="楕円 3">
            <a:extLst>
              <a:ext uri="{FF2B5EF4-FFF2-40B4-BE49-F238E27FC236}">
                <a16:creationId xmlns:a16="http://schemas.microsoft.com/office/drawing/2014/main" id="{06A7302E-760A-4B80-B833-B862C22175E3}"/>
              </a:ext>
            </a:extLst>
          </p:cNvPr>
          <p:cNvSpPr/>
          <p:nvPr/>
        </p:nvSpPr>
        <p:spPr>
          <a:xfrm>
            <a:off x="10443882" y="2510453"/>
            <a:ext cx="1173687" cy="3059224"/>
          </a:xfrm>
          <a:prstGeom prst="ellipse">
            <a:avLst/>
          </a:prstGeom>
          <a:solidFill>
            <a:schemeClr val="accent1">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vert="eaVert" lIns="0" tIns="0" rIns="0" bIns="0" anchor="ctr"/>
          <a:lstStyle/>
          <a:p>
            <a:pPr algn="ctr"/>
            <a:r>
              <a:rPr lang="ja-JP" altLang="en-US" sz="2800" b="1" dirty="0">
                <a:solidFill>
                  <a:schemeClr val="accent5">
                    <a:lumMod val="75000"/>
                  </a:schemeClr>
                </a:solidFill>
                <a:latin typeface="Meiryo UI" pitchFamily="50" charset="-128"/>
                <a:ea typeface="Meiryo UI" pitchFamily="50" charset="-128"/>
              </a:rPr>
              <a:t>収束</a:t>
            </a:r>
          </a:p>
        </p:txBody>
      </p:sp>
      <p:cxnSp>
        <p:nvCxnSpPr>
          <p:cNvPr id="20" name="直線矢印コネクタ 19">
            <a:extLst>
              <a:ext uri="{FF2B5EF4-FFF2-40B4-BE49-F238E27FC236}">
                <a16:creationId xmlns:a16="http://schemas.microsoft.com/office/drawing/2014/main" id="{523872DB-AFEB-45AE-87EE-8FBB2A320C14}"/>
              </a:ext>
            </a:extLst>
          </p:cNvPr>
          <p:cNvCxnSpPr/>
          <p:nvPr/>
        </p:nvCxnSpPr>
        <p:spPr>
          <a:xfrm>
            <a:off x="4618892" y="5240215"/>
            <a:ext cx="523677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C1BC0EF6-EB89-4551-8971-1CAF8725A87A}"/>
              </a:ext>
            </a:extLst>
          </p:cNvPr>
          <p:cNvSpPr txBox="1"/>
          <p:nvPr/>
        </p:nvSpPr>
        <p:spPr>
          <a:xfrm>
            <a:off x="4618893" y="5310555"/>
            <a:ext cx="5236776" cy="369332"/>
          </a:xfrm>
          <a:prstGeom prst="rect">
            <a:avLst/>
          </a:prstGeom>
          <a:noFill/>
        </p:spPr>
        <p:txBody>
          <a:bodyPr wrap="square" rtlCol="0">
            <a:spAutoFit/>
          </a:bodyPr>
          <a:lstStyle/>
          <a:p>
            <a:pPr algn="ctr"/>
            <a:r>
              <a:rPr kumimoji="1" lang="ja-JP" altLang="en-US" dirty="0">
                <a:solidFill>
                  <a:schemeClr val="tx1">
                    <a:lumMod val="75000"/>
                    <a:lumOff val="25000"/>
                  </a:schemeClr>
                </a:solidFill>
              </a:rPr>
              <a:t>調査は継続して実施</a:t>
            </a:r>
          </a:p>
        </p:txBody>
      </p:sp>
      <p:sp>
        <p:nvSpPr>
          <p:cNvPr id="6" name="フッター プレースホルダー 4">
            <a:extLst>
              <a:ext uri="{FF2B5EF4-FFF2-40B4-BE49-F238E27FC236}">
                <a16:creationId xmlns:a16="http://schemas.microsoft.com/office/drawing/2014/main" id="{E85FEA5A-B10B-F59E-C2A1-92814CFCD8E3}"/>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100351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E5DC0-54BE-28C1-5A70-FCCE1304FB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94D76D1-18F1-6D8C-8357-3AEE00EA3A62}"/>
              </a:ext>
            </a:extLst>
          </p:cNvPr>
          <p:cNvSpPr>
            <a:spLocks noGrp="1"/>
          </p:cNvSpPr>
          <p:nvPr>
            <p:ph type="title"/>
          </p:nvPr>
        </p:nvSpPr>
        <p:spPr/>
        <p:txBody>
          <a:bodyPr/>
          <a:lstStyle/>
          <a:p>
            <a:r>
              <a:rPr kumimoji="1" lang="ja-JP" altLang="en-US" b="1" dirty="0"/>
              <a:t>アウトソーシングの必要性</a:t>
            </a:r>
          </a:p>
        </p:txBody>
      </p:sp>
      <p:pic>
        <p:nvPicPr>
          <p:cNvPr id="3" name="図 2">
            <a:extLst>
              <a:ext uri="{FF2B5EF4-FFF2-40B4-BE49-F238E27FC236}">
                <a16:creationId xmlns:a16="http://schemas.microsoft.com/office/drawing/2014/main" id="{7C6C63DA-F053-83C0-5CC0-CCA2B0DAEF94}"/>
              </a:ext>
            </a:extLst>
          </p:cNvPr>
          <p:cNvPicPr>
            <a:picLocks noChangeAspect="1"/>
          </p:cNvPicPr>
          <p:nvPr/>
        </p:nvPicPr>
        <p:blipFill>
          <a:blip r:embed="rId3"/>
          <a:stretch>
            <a:fillRect/>
          </a:stretch>
        </p:blipFill>
        <p:spPr>
          <a:xfrm>
            <a:off x="2691416" y="1243210"/>
            <a:ext cx="6096528" cy="3429297"/>
          </a:xfrm>
          <a:prstGeom prst="rect">
            <a:avLst/>
          </a:prstGeom>
          <a:ln>
            <a:noFill/>
          </a:ln>
          <a:effectLst>
            <a:outerShdw blurRad="292100" dist="139700" dir="2700000" algn="tl" rotWithShape="0">
              <a:srgbClr val="333333">
                <a:alpha val="65000"/>
              </a:srgbClr>
            </a:outerShdw>
          </a:effectLst>
        </p:spPr>
      </p:pic>
      <p:sp>
        <p:nvSpPr>
          <p:cNvPr id="7" name="吹き出し: 角を丸めた四角形 6">
            <a:extLst>
              <a:ext uri="{FF2B5EF4-FFF2-40B4-BE49-F238E27FC236}">
                <a16:creationId xmlns:a16="http://schemas.microsoft.com/office/drawing/2014/main" id="{5D002D56-D39B-5532-EB3C-810D1C4DCBFD}"/>
              </a:ext>
            </a:extLst>
          </p:cNvPr>
          <p:cNvSpPr/>
          <p:nvPr/>
        </p:nvSpPr>
        <p:spPr>
          <a:xfrm>
            <a:off x="500846" y="1631730"/>
            <a:ext cx="2482760" cy="1446727"/>
          </a:xfrm>
          <a:prstGeom prst="wedgeRoundRectCallout">
            <a:avLst>
              <a:gd name="adj1" fmla="val 89798"/>
              <a:gd name="adj2" fmla="val 2481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B4CBA423-4579-595C-CEF2-1D6773D14D07}"/>
              </a:ext>
            </a:extLst>
          </p:cNvPr>
          <p:cNvPicPr>
            <a:picLocks noChangeAspect="1"/>
          </p:cNvPicPr>
          <p:nvPr/>
        </p:nvPicPr>
        <p:blipFill>
          <a:blip r:embed="rId4"/>
          <a:stretch>
            <a:fillRect/>
          </a:stretch>
        </p:blipFill>
        <p:spPr>
          <a:xfrm>
            <a:off x="1854558" y="2259057"/>
            <a:ext cx="983087" cy="789340"/>
          </a:xfrm>
          <a:prstGeom prst="rect">
            <a:avLst/>
          </a:prstGeom>
        </p:spPr>
      </p:pic>
      <p:sp>
        <p:nvSpPr>
          <p:cNvPr id="14" name="テキスト ボックス 13">
            <a:extLst>
              <a:ext uri="{FF2B5EF4-FFF2-40B4-BE49-F238E27FC236}">
                <a16:creationId xmlns:a16="http://schemas.microsoft.com/office/drawing/2014/main" id="{A8F5AF34-00B9-EFC6-3D08-3A7628FFC8C3}"/>
              </a:ext>
            </a:extLst>
          </p:cNvPr>
          <p:cNvSpPr txBox="1"/>
          <p:nvPr/>
        </p:nvSpPr>
        <p:spPr>
          <a:xfrm>
            <a:off x="565956" y="1706849"/>
            <a:ext cx="2352539" cy="764147"/>
          </a:xfrm>
          <a:prstGeom prst="rect">
            <a:avLst/>
          </a:prstGeom>
          <a:noFill/>
          <a:ln>
            <a:noFill/>
          </a:ln>
        </p:spPr>
        <p:txBody>
          <a:bodyPr wrap="square" rtlCol="0">
            <a:noAutofit/>
          </a:bodyPr>
          <a:lstStyle/>
          <a:p>
            <a:pPr algn="l"/>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専門の会社に</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algn="l"/>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調査を委託</a:t>
            </a:r>
          </a:p>
        </p:txBody>
      </p:sp>
      <p:sp>
        <p:nvSpPr>
          <p:cNvPr id="19" name="吹き出し: 角を丸めた四角形 18">
            <a:extLst>
              <a:ext uri="{FF2B5EF4-FFF2-40B4-BE49-F238E27FC236}">
                <a16:creationId xmlns:a16="http://schemas.microsoft.com/office/drawing/2014/main" id="{6A5E1A68-540E-C6A6-26DC-77F328F2C782}"/>
              </a:ext>
            </a:extLst>
          </p:cNvPr>
          <p:cNvSpPr/>
          <p:nvPr/>
        </p:nvSpPr>
        <p:spPr>
          <a:xfrm>
            <a:off x="9066727" y="1243210"/>
            <a:ext cx="2717441" cy="1446727"/>
          </a:xfrm>
          <a:prstGeom prst="wedgeRoundRectCallout">
            <a:avLst>
              <a:gd name="adj1" fmla="val -128661"/>
              <a:gd name="adj2" fmla="val 405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45CE8B5F-305E-0CE4-7DB1-1F3B6DC982D0}"/>
              </a:ext>
            </a:extLst>
          </p:cNvPr>
          <p:cNvSpPr txBox="1"/>
          <p:nvPr/>
        </p:nvSpPr>
        <p:spPr>
          <a:xfrm>
            <a:off x="9156879" y="1324776"/>
            <a:ext cx="2410496" cy="764147"/>
          </a:xfrm>
          <a:prstGeom prst="rect">
            <a:avLst/>
          </a:prstGeom>
          <a:noFill/>
          <a:ln>
            <a:noFill/>
          </a:ln>
        </p:spPr>
        <p:txBody>
          <a:bodyPr wrap="square" rtlCol="0">
            <a:noAutofit/>
          </a:bodyPr>
          <a:lstStyle/>
          <a:p>
            <a:pPr algn="l"/>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コールセンター会社に</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algn="l"/>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対応</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を委託</a:t>
            </a:r>
          </a:p>
        </p:txBody>
      </p:sp>
      <p:pic>
        <p:nvPicPr>
          <p:cNvPr id="23" name="図 22">
            <a:extLst>
              <a:ext uri="{FF2B5EF4-FFF2-40B4-BE49-F238E27FC236}">
                <a16:creationId xmlns:a16="http://schemas.microsoft.com/office/drawing/2014/main" id="{E0725691-7EBC-FFFC-4B16-7080E454CC4A}"/>
              </a:ext>
            </a:extLst>
          </p:cNvPr>
          <p:cNvPicPr>
            <a:picLocks noChangeAspect="1"/>
          </p:cNvPicPr>
          <p:nvPr/>
        </p:nvPicPr>
        <p:blipFill>
          <a:blip r:embed="rId5"/>
          <a:stretch>
            <a:fillRect/>
          </a:stretch>
        </p:blipFill>
        <p:spPr>
          <a:xfrm>
            <a:off x="10680709" y="1587047"/>
            <a:ext cx="1010445" cy="1102890"/>
          </a:xfrm>
          <a:prstGeom prst="rect">
            <a:avLst/>
          </a:prstGeom>
        </p:spPr>
      </p:pic>
      <p:sp>
        <p:nvSpPr>
          <p:cNvPr id="24" name="吹き出し: 角を丸めた四角形 23">
            <a:extLst>
              <a:ext uri="{FF2B5EF4-FFF2-40B4-BE49-F238E27FC236}">
                <a16:creationId xmlns:a16="http://schemas.microsoft.com/office/drawing/2014/main" id="{1F07A2B4-7A32-D214-2722-13E7C8F02B71}"/>
              </a:ext>
            </a:extLst>
          </p:cNvPr>
          <p:cNvSpPr/>
          <p:nvPr/>
        </p:nvSpPr>
        <p:spPr>
          <a:xfrm>
            <a:off x="9066727" y="3819909"/>
            <a:ext cx="2717442" cy="1446727"/>
          </a:xfrm>
          <a:prstGeom prst="wedgeRoundRectCallout">
            <a:avLst>
              <a:gd name="adj1" fmla="val -116896"/>
              <a:gd name="adj2" fmla="val -6420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E29C74BD-E346-6616-960D-ABF58E14F0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0709" y="4184114"/>
            <a:ext cx="1103459" cy="1103459"/>
          </a:xfrm>
          <a:prstGeom prst="rect">
            <a:avLst/>
          </a:prstGeom>
        </p:spPr>
      </p:pic>
      <p:sp>
        <p:nvSpPr>
          <p:cNvPr id="26" name="テキスト ボックス 25">
            <a:extLst>
              <a:ext uri="{FF2B5EF4-FFF2-40B4-BE49-F238E27FC236}">
                <a16:creationId xmlns:a16="http://schemas.microsoft.com/office/drawing/2014/main" id="{11A64100-B2C2-2742-3CF7-3DEB82B980BE}"/>
              </a:ext>
            </a:extLst>
          </p:cNvPr>
          <p:cNvSpPr txBox="1"/>
          <p:nvPr/>
        </p:nvSpPr>
        <p:spPr>
          <a:xfrm>
            <a:off x="9156879" y="3895803"/>
            <a:ext cx="2410496" cy="764147"/>
          </a:xfrm>
          <a:prstGeom prst="rect">
            <a:avLst/>
          </a:prstGeom>
          <a:noFill/>
          <a:ln>
            <a:noFill/>
          </a:ln>
        </p:spPr>
        <p:txBody>
          <a:bodyPr wrap="square" rtlCol="0">
            <a:noAutofit/>
          </a:bodyPr>
          <a:lstStyle/>
          <a:p>
            <a:pPr algn="l"/>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出入りの</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IT</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ベンダに</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algn="l"/>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システム復旧を</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algn="l"/>
            <a:r>
              <a:rPr lang="ja-JP" altLang="en-US" dirty="0">
                <a:solidFill>
                  <a:schemeClr val="tx1">
                    <a:lumMod val="75000"/>
                    <a:lumOff val="25000"/>
                  </a:schemeClr>
                </a:solidFill>
                <a:latin typeface="Meiryo UI" panose="020B0604030504040204" pitchFamily="50" charset="-128"/>
                <a:ea typeface="Meiryo UI" panose="020B0604030504040204" pitchFamily="50" charset="-128"/>
              </a:rPr>
              <a:t>委託</a:t>
            </a:r>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A23F27CF-9F55-66A5-AEB9-753800A04C46}"/>
              </a:ext>
            </a:extLst>
          </p:cNvPr>
          <p:cNvSpPr txBox="1"/>
          <p:nvPr/>
        </p:nvSpPr>
        <p:spPr>
          <a:xfrm>
            <a:off x="0" y="5419308"/>
            <a:ext cx="12186525" cy="1032825"/>
          </a:xfrm>
          <a:prstGeom prst="rect">
            <a:avLst/>
          </a:prstGeom>
          <a:noFill/>
          <a:ln>
            <a:noFill/>
          </a:ln>
        </p:spPr>
        <p:txBody>
          <a:bodyPr wrap="square" rtlCol="0" anchor="ctr">
            <a:noAutofit/>
          </a:bodyPr>
          <a:lstStyle/>
          <a:p>
            <a:pPr algn="ct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自社だけでの対応は困難</a:t>
            </a:r>
            <a:r>
              <a:rPr lang="en-US" altLang="ja-JP" sz="36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a:t>
            </a:r>
            <a:br>
              <a:rPr lang="en-US" altLang="ja-JP" sz="3600" dirty="0">
                <a:solidFill>
                  <a:schemeClr val="tx1">
                    <a:lumMod val="75000"/>
                    <a:lumOff val="25000"/>
                  </a:schemeClr>
                </a:solidFill>
                <a:latin typeface="Meiryo UI" panose="020B0604030504040204" pitchFamily="50" charset="-128"/>
                <a:ea typeface="Meiryo UI" panose="020B0604030504040204" pitchFamily="50" charset="-128"/>
              </a:rPr>
            </a:b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専門の会社への</a:t>
            </a:r>
            <a:r>
              <a:rPr lang="ja-JP" altLang="en-US" sz="3600" b="1" dirty="0">
                <a:solidFill>
                  <a:srgbClr val="FF505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アウトソーシング</a:t>
            </a:r>
            <a:r>
              <a:rPr lang="ja-JP" altLang="en-US" sz="3600" dirty="0">
                <a:solidFill>
                  <a:schemeClr val="tx1">
                    <a:lumMod val="75000"/>
                    <a:lumOff val="25000"/>
                  </a:schemeClr>
                </a:solidFill>
                <a:latin typeface="Meiryo UI" panose="020B0604030504040204" pitchFamily="50" charset="-128"/>
                <a:ea typeface="Meiryo UI" panose="020B0604030504040204" pitchFamily="50" charset="-128"/>
              </a:rPr>
              <a:t>も必要</a:t>
            </a:r>
            <a:endParaRPr lang="en-US" altLang="ja-JP" sz="3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フッター プレースホルダー 4">
            <a:extLst>
              <a:ext uri="{FF2B5EF4-FFF2-40B4-BE49-F238E27FC236}">
                <a16:creationId xmlns:a16="http://schemas.microsoft.com/office/drawing/2014/main" id="{D9F3C20C-D609-9D6D-5C57-6FF1C1B2ACC2}"/>
              </a:ext>
            </a:extLst>
          </p:cNvPr>
          <p:cNvSpPr>
            <a:spLocks noGrp="1"/>
          </p:cNvSpPr>
          <p:nvPr>
            <p:ph type="ftr" sz="quarter" idx="3"/>
          </p:nvPr>
        </p:nvSpPr>
        <p:spPr>
          <a:xfrm>
            <a:off x="7402833" y="6629964"/>
            <a:ext cx="4783693" cy="222956"/>
          </a:xfrm>
          <a:prstGeom prst="rect">
            <a:avLst/>
          </a:prstGeom>
        </p:spPr>
        <p:txBody>
          <a:bodyPr/>
          <a:lstStyle>
            <a:lvl1pPr algn="r">
              <a:defRPr sz="1050">
                <a:solidFill>
                  <a:schemeClr val="bg2">
                    <a:lumMod val="50000"/>
                  </a:schemeClr>
                </a:solidFill>
                <a:latin typeface="Meiryo UI" panose="020B0604030504040204" pitchFamily="50" charset="-128"/>
                <a:ea typeface="Meiryo UI" panose="020B0604030504040204" pitchFamily="50" charset="-128"/>
              </a:defRPr>
            </a:lvl1pPr>
          </a:lstStyle>
          <a:p>
            <a:pPr>
              <a:defRPr/>
            </a:pPr>
            <a:r>
              <a:rPr lang="en-US" altLang="ja-JP">
                <a:solidFill>
                  <a:schemeClr val="tx1">
                    <a:lumMod val="75000"/>
                    <a:lumOff val="25000"/>
                  </a:schemeClr>
                </a:solidFill>
              </a:rPr>
              <a:t>Copyright  2024   JNSA</a:t>
            </a:r>
            <a:r>
              <a:rPr lang="ja-JP" altLang="en-US">
                <a:solidFill>
                  <a:schemeClr val="tx1">
                    <a:lumMod val="75000"/>
                    <a:lumOff val="25000"/>
                  </a:schemeClr>
                </a:solidFill>
              </a:rPr>
              <a:t>（日本ネットワークセキュリティ協会 ​‌）​ </a:t>
            </a:r>
            <a:endParaRPr lang="en-US" altLang="ja-JP" dirty="0">
              <a:solidFill>
                <a:schemeClr val="tx1">
                  <a:lumMod val="75000"/>
                  <a:lumOff val="25000"/>
                </a:schemeClr>
              </a:solidFill>
            </a:endParaRPr>
          </a:p>
        </p:txBody>
      </p:sp>
    </p:spTree>
    <p:extLst>
      <p:ext uri="{BB962C8B-B14F-4D97-AF65-F5344CB8AC3E}">
        <p14:creationId xmlns:p14="http://schemas.microsoft.com/office/powerpoint/2010/main" val="1091523198"/>
      </p:ext>
    </p:extLst>
  </p:cSld>
  <p:clrMapOvr>
    <a:masterClrMapping/>
  </p:clrMapOvr>
</p:sld>
</file>

<file path=ppt/theme/theme1.xml><?xml version="1.0" encoding="utf-8"?>
<a:theme xmlns:a="http://schemas.openxmlformats.org/drawingml/2006/main" name="レイアウト1">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1"/>
        </a:solidFill>
        <a:ln>
          <a:solidFill>
            <a:schemeClr val="tx1"/>
          </a:solidFill>
        </a:ln>
      </a:spPr>
      <a:bodyPr wrap="square" rtlCol="0">
        <a:noAutofit/>
      </a:bodyPr>
      <a:lstStyle>
        <a:defPPr algn="l">
          <a:defRPr kumimoji="1" dirty="0">
            <a:solidFill>
              <a:schemeClr val="tx1">
                <a:lumMod val="75000"/>
                <a:lumOff val="25000"/>
              </a:schemeClr>
            </a:solidFill>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5059</Words>
  <Application>Microsoft Office PowerPoint</Application>
  <PresentationFormat>ワイド画面</PresentationFormat>
  <Paragraphs>481</Paragraphs>
  <Slides>44</Slides>
  <Notes>41</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44</vt:i4>
      </vt:variant>
    </vt:vector>
  </HeadingPairs>
  <TitlesOfParts>
    <vt:vector size="54" baseType="lpstr">
      <vt:lpstr>HGPｺﾞｼｯｸM</vt:lpstr>
      <vt:lpstr>HGS創英ﾌﾟﾚｾﾞﾝｽEB</vt:lpstr>
      <vt:lpstr>Meiryo UI</vt:lpstr>
      <vt:lpstr>メイリオ</vt:lpstr>
      <vt:lpstr>游ゴシック</vt:lpstr>
      <vt:lpstr>Arial</vt:lpstr>
      <vt:lpstr>Calibri</vt:lpstr>
      <vt:lpstr>Wingdings</vt:lpstr>
      <vt:lpstr>レイアウト1</vt:lpstr>
      <vt:lpstr>Photo Editor ｲﾒｰｼﾞ</vt:lpstr>
      <vt:lpstr>本報告書のご利用に関してのお願い</vt:lpstr>
      <vt:lpstr>サイバー攻撃を受けると お金がかかる</vt:lpstr>
      <vt:lpstr>はじめに：要旨</vt:lpstr>
      <vt:lpstr>はじめに：レポートについて</vt:lpstr>
      <vt:lpstr>レポートの活用シーン（立場別）</vt:lpstr>
      <vt:lpstr>PowerPoint プレゼンテーション</vt:lpstr>
      <vt:lpstr>前提：対応と各種損害</vt:lpstr>
      <vt:lpstr>インシデント対応の流れ</vt:lpstr>
      <vt:lpstr>アウトソーシングの必要性</vt:lpstr>
      <vt:lpstr>インシデント発生時において生じる損害</vt:lpstr>
      <vt:lpstr>損害の例①　費用損害（事故対応損害）</vt:lpstr>
      <vt:lpstr>事故原因・被害範囲調査費用</vt:lpstr>
      <vt:lpstr>法律相談費用</vt:lpstr>
      <vt:lpstr>広告・宣伝活動費用</vt:lpstr>
      <vt:lpstr>コールセンター費用</vt:lpstr>
      <vt:lpstr>システム復旧費用</vt:lpstr>
      <vt:lpstr>再発防止費用</vt:lpstr>
      <vt:lpstr>損害の例②　利益損害</vt:lpstr>
      <vt:lpstr>利益損害</vt:lpstr>
      <vt:lpstr>PowerPoint プレゼンテーション</vt:lpstr>
      <vt:lpstr>PowerPoint プレゼンテーション</vt:lpstr>
      <vt:lpstr>調査内容</vt:lpstr>
      <vt:lpstr>調査内容</vt:lpstr>
      <vt:lpstr>「被害組織調査」</vt:lpstr>
      <vt:lpstr>全体　～企業規模～</vt:lpstr>
      <vt:lpstr>全体（1300組織）　～業種～</vt:lpstr>
      <vt:lpstr>サイバー攻撃公表件数の推移</vt:lpstr>
      <vt:lpstr>全体（1300組織）　～インシデント種別の年度別推移～</vt:lpstr>
      <vt:lpstr>ランサムウェア　～業種～</vt:lpstr>
      <vt:lpstr>「アンケート調査」</vt:lpstr>
      <vt:lpstr>ランサムウェア感染組織の被害金額</vt:lpstr>
      <vt:lpstr>エモテット感染組織の被害金額</vt:lpstr>
      <vt:lpstr>ウェブサイトからの情報漏えい被害組織の被害金額</vt:lpstr>
      <vt:lpstr>アンケート調査まとめ</vt:lpstr>
      <vt:lpstr>「被害企業インタビュー」</vt:lpstr>
      <vt:lpstr>インタビュー　～エモテット感染～</vt:lpstr>
      <vt:lpstr>インタビュー　～エモテット感染（続き）～</vt:lpstr>
      <vt:lpstr>インタビュー　～ランサムウェア感染～</vt:lpstr>
      <vt:lpstr>インタビュー　～ランサムウェア感染（続き）～</vt:lpstr>
      <vt:lpstr>PowerPoint プレゼンテーション</vt:lpstr>
      <vt:lpstr>PowerPoint プレゼンテーション</vt:lpstr>
      <vt:lpstr>さいごに</vt:lpstr>
      <vt:lpstr>さいごに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2024-07-14T11:18:38Z</dcterms:created>
  <dcterms:modified xsi:type="dcterms:W3CDTF">2024-07-18T01:12:37Z</dcterms:modified>
  <cp:category/>
</cp:coreProperties>
</file>